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73" r:id="rId2"/>
    <p:sldId id="322" r:id="rId3"/>
    <p:sldId id="257" r:id="rId4"/>
    <p:sldId id="339" r:id="rId5"/>
    <p:sldId id="356" r:id="rId6"/>
    <p:sldId id="344" r:id="rId7"/>
    <p:sldId id="342" r:id="rId8"/>
    <p:sldId id="345" r:id="rId9"/>
    <p:sldId id="323" r:id="rId10"/>
    <p:sldId id="340" r:id="rId11"/>
    <p:sldId id="346" r:id="rId12"/>
    <p:sldId id="347" r:id="rId13"/>
    <p:sldId id="348" r:id="rId14"/>
    <p:sldId id="324" r:id="rId15"/>
    <p:sldId id="341" r:id="rId16"/>
    <p:sldId id="350" r:id="rId17"/>
    <p:sldId id="351" r:id="rId18"/>
    <p:sldId id="319" r:id="rId19"/>
    <p:sldId id="352" r:id="rId20"/>
    <p:sldId id="353" r:id="rId21"/>
    <p:sldId id="354" r:id="rId22"/>
    <p:sldId id="35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9873DDE-CEE2-4EA8-AF70-A98FA6AAAF0A}">
          <p14:sldIdLst>
            <p14:sldId id="273"/>
            <p14:sldId id="322"/>
            <p14:sldId id="257"/>
            <p14:sldId id="339"/>
            <p14:sldId id="356"/>
            <p14:sldId id="344"/>
            <p14:sldId id="342"/>
            <p14:sldId id="345"/>
            <p14:sldId id="323"/>
            <p14:sldId id="340"/>
            <p14:sldId id="346"/>
            <p14:sldId id="347"/>
            <p14:sldId id="348"/>
            <p14:sldId id="324"/>
            <p14:sldId id="341"/>
            <p14:sldId id="350"/>
            <p14:sldId id="351"/>
            <p14:sldId id="319"/>
          </p14:sldIdLst>
        </p14:section>
        <p14:section name="Template Slides" id="{7AE8D302-4E60-4D0F-B757-1624D70BF145}">
          <p14:sldIdLst>
            <p14:sldId id="352"/>
            <p14:sldId id="353"/>
            <p14:sldId id="354"/>
            <p14:sldId id="355"/>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GLIARINI Christopher" initials="PC" lastIdx="3" clrIdx="0">
    <p:extLst>
      <p:ext uri="{19B8F6BF-5375-455C-9EA6-DF929625EA0E}">
        <p15:presenceInfo xmlns:p15="http://schemas.microsoft.com/office/powerpoint/2012/main" userId="S-1-5-21-2455101938-2081098319-3243300316-1108952" providerId="AD"/>
      </p:ext>
    </p:extLst>
  </p:cmAuthor>
  <p:cmAuthor id="2" name="VADNERKAR Soumitra" initials="VS" lastIdx="39" clrIdx="1">
    <p:extLst>
      <p:ext uri="{19B8F6BF-5375-455C-9EA6-DF929625EA0E}">
        <p15:presenceInfo xmlns:p15="http://schemas.microsoft.com/office/powerpoint/2012/main" userId="S-1-5-21-2455101938-2081098319-3243300316-13767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29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883" autoAdjust="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AF81EF-5FD7-4A92-881B-1CD2DE72D440}" type="datetimeFigureOut">
              <a:rPr lang="en-US" smtClean="0"/>
              <a:t>8/14/2025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514B47-97CB-422C-8F57-7EB54F47A19B}" type="slidenum">
              <a:rPr lang="en-US" smtClean="0"/>
              <a:t>‹#›</a:t>
            </a:fld>
            <a:endParaRPr lang="en-US"/>
          </a:p>
        </p:txBody>
      </p:sp>
    </p:spTree>
    <p:extLst>
      <p:ext uri="{BB962C8B-B14F-4D97-AF65-F5344CB8AC3E}">
        <p14:creationId xmlns:p14="http://schemas.microsoft.com/office/powerpoint/2010/main" val="987286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514B47-97CB-422C-8F57-7EB54F47A19B}" type="slidenum">
              <a:rPr lang="en-US" smtClean="0"/>
              <a:t>7</a:t>
            </a:fld>
            <a:endParaRPr lang="en-US"/>
          </a:p>
        </p:txBody>
      </p:sp>
    </p:spTree>
    <p:extLst>
      <p:ext uri="{BB962C8B-B14F-4D97-AF65-F5344CB8AC3E}">
        <p14:creationId xmlns:p14="http://schemas.microsoft.com/office/powerpoint/2010/main" val="666369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2433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AD780E6-21F3-4255-9B11-4E27909F42D1}"/>
              </a:ext>
            </a:extLst>
          </p:cNvPr>
          <p:cNvSpPr>
            <a:spLocks noGrp="1"/>
          </p:cNvSpPr>
          <p:nvPr>
            <p:ph idx="1" hasCustomPrompt="1"/>
          </p:nvPr>
        </p:nvSpPr>
        <p:spPr>
          <a:xfrm>
            <a:off x="436468" y="924790"/>
            <a:ext cx="10604065" cy="5293130"/>
          </a:xfrm>
          <a:prstGeom prst="rect">
            <a:avLst/>
          </a:prstGeom>
        </p:spPr>
        <p:txBody>
          <a:bodyPr/>
          <a:lstStyle>
            <a:lvl1pPr marL="0" indent="0">
              <a:buNone/>
              <a:defRPr>
                <a:solidFill>
                  <a:srgbClr val="DA291C"/>
                </a:solidFill>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49304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10C95-8C4E-46EF-A906-50B838C66946}"/>
              </a:ext>
            </a:extLst>
          </p:cNvPr>
          <p:cNvSpPr>
            <a:spLocks noGrp="1"/>
          </p:cNvSpPr>
          <p:nvPr>
            <p:ph type="title" hasCustomPrompt="1"/>
          </p:nvPr>
        </p:nvSpPr>
        <p:spPr>
          <a:xfrm>
            <a:off x="3003671" y="914400"/>
            <a:ext cx="6184658" cy="840230"/>
          </a:xfrm>
          <a:prstGeom prst="rect">
            <a:avLst/>
          </a:prstGeom>
        </p:spPr>
        <p:txBody>
          <a:bodyPr>
            <a:spAutoFit/>
          </a:bodyPr>
          <a:lstStyle>
            <a:lvl1pPr>
              <a:defRPr>
                <a:solidFill>
                  <a:srgbClr val="DA291C"/>
                </a:solidFill>
                <a:latin typeface="3ds" panose="02000503020000020004" pitchFamily="50" charset="0"/>
              </a:defRPr>
            </a:lvl1pPr>
          </a:lstStyle>
          <a:p>
            <a:r>
              <a:rPr lang="en-US" dirty="0"/>
              <a:t>TITLE</a:t>
            </a:r>
          </a:p>
        </p:txBody>
      </p:sp>
      <p:sp>
        <p:nvSpPr>
          <p:cNvPr id="3" name="Text Placeholder 2">
            <a:extLst>
              <a:ext uri="{FF2B5EF4-FFF2-40B4-BE49-F238E27FC236}">
                <a16:creationId xmlns:a16="http://schemas.microsoft.com/office/drawing/2014/main" id="{879120DB-D250-4A83-853C-6801B5E19940}"/>
              </a:ext>
            </a:extLst>
          </p:cNvPr>
          <p:cNvSpPr>
            <a:spLocks noGrp="1"/>
          </p:cNvSpPr>
          <p:nvPr>
            <p:ph type="body" idx="1" hasCustomPrompt="1"/>
          </p:nvPr>
        </p:nvSpPr>
        <p:spPr>
          <a:xfrm>
            <a:off x="839788" y="2011679"/>
            <a:ext cx="5157787" cy="493395"/>
          </a:xfrm>
          <a:prstGeom prst="rect">
            <a:avLst/>
          </a:prstGeom>
        </p:spPr>
        <p:txBody>
          <a:bodyPr anchor="b"/>
          <a:lstStyle>
            <a:lvl1pPr marL="0" indent="0">
              <a:buNone/>
              <a:defRPr sz="2200" b="1">
                <a:solidFill>
                  <a:srgbClr val="DA291C"/>
                </a:solidFill>
                <a:latin typeface="3ds" panose="02000503020000020004"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9E5A02B6-3BE9-4AD2-9E46-22768ED7719B}"/>
              </a:ext>
            </a:extLst>
          </p:cNvPr>
          <p:cNvSpPr>
            <a:spLocks noGrp="1"/>
          </p:cNvSpPr>
          <p:nvPr>
            <p:ph sz="half" idx="2"/>
          </p:nvPr>
        </p:nvSpPr>
        <p:spPr>
          <a:xfrm>
            <a:off x="839788" y="2505075"/>
            <a:ext cx="5157787" cy="3684588"/>
          </a:xfrm>
          <a:prstGeom prst="rect">
            <a:avLst/>
          </a:prstGeom>
        </p:spPr>
        <p:txBody>
          <a:bodyPr/>
          <a:lstStyle>
            <a:lvl1pPr marL="0" indent="0">
              <a:buNone/>
              <a:defRPr>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56483419-2458-42CD-AF31-C33FFDBC7187}"/>
              </a:ext>
            </a:extLst>
          </p:cNvPr>
          <p:cNvSpPr>
            <a:spLocks noGrp="1"/>
          </p:cNvSpPr>
          <p:nvPr>
            <p:ph type="body" sz="quarter" idx="3" hasCustomPrompt="1"/>
          </p:nvPr>
        </p:nvSpPr>
        <p:spPr>
          <a:xfrm>
            <a:off x="6172200" y="2011679"/>
            <a:ext cx="5183188" cy="493396"/>
          </a:xfrm>
          <a:prstGeom prst="rect">
            <a:avLst/>
          </a:prstGeom>
        </p:spPr>
        <p:txBody>
          <a:bodyPr anchor="b"/>
          <a:lstStyle>
            <a:lvl1pPr marL="0" indent="0">
              <a:buNone/>
              <a:defRPr lang="en-US" sz="2200" b="1" kern="1200" dirty="0" smtClean="0">
                <a:solidFill>
                  <a:srgbClr val="DA291C"/>
                </a:solidFill>
                <a:latin typeface="3ds" panose="02000503020000020004" pitchFamily="50"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CLICK TO EDIT MASTER TEXT STYLES</a:t>
            </a:r>
          </a:p>
        </p:txBody>
      </p:sp>
      <p:sp>
        <p:nvSpPr>
          <p:cNvPr id="6" name="Content Placeholder 5">
            <a:extLst>
              <a:ext uri="{FF2B5EF4-FFF2-40B4-BE49-F238E27FC236}">
                <a16:creationId xmlns:a16="http://schemas.microsoft.com/office/drawing/2014/main" id="{E94262C0-B888-48A0-A84C-6F800C9C2F48}"/>
              </a:ext>
            </a:extLst>
          </p:cNvPr>
          <p:cNvSpPr>
            <a:spLocks noGrp="1"/>
          </p:cNvSpPr>
          <p:nvPr>
            <p:ph sz="quarter" idx="4"/>
          </p:nvPr>
        </p:nvSpPr>
        <p:spPr>
          <a:xfrm>
            <a:off x="6172200" y="2505075"/>
            <a:ext cx="5183188" cy="3684588"/>
          </a:xfrm>
          <a:prstGeom prst="rect">
            <a:avLst/>
          </a:prstGeom>
        </p:spPr>
        <p:txBody>
          <a:bodyPr/>
          <a:lstStyle>
            <a:lvl1pPr marL="0" indent="0">
              <a:buNone/>
              <a:defRPr>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82788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42406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506868D-7AB3-41E3-9B6C-976C2080CC16}"/>
              </a:ext>
            </a:extLst>
          </p:cNvPr>
          <p:cNvSpPr/>
          <p:nvPr userDrawn="1"/>
        </p:nvSpPr>
        <p:spPr>
          <a:xfrm>
            <a:off x="0" y="6400800"/>
            <a:ext cx="12192000" cy="457200"/>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Rectangle 11">
            <a:extLst>
              <a:ext uri="{FF2B5EF4-FFF2-40B4-BE49-F238E27FC236}">
                <a16:creationId xmlns:a16="http://schemas.microsoft.com/office/drawing/2014/main" id="{9E3DEC39-52DB-45B5-B8F8-768BE886F9B1}"/>
              </a:ext>
            </a:extLst>
          </p:cNvPr>
          <p:cNvSpPr/>
          <p:nvPr userDrawn="1"/>
        </p:nvSpPr>
        <p:spPr>
          <a:xfrm>
            <a:off x="0" y="0"/>
            <a:ext cx="12192000" cy="685800"/>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0" name="Image 14">
            <a:extLst>
              <a:ext uri="{FF2B5EF4-FFF2-40B4-BE49-F238E27FC236}">
                <a16:creationId xmlns:a16="http://schemas.microsoft.com/office/drawing/2014/main" id="{3BD8997C-3DEF-4CC2-8DC6-645F37B18EA6}"/>
              </a:ext>
            </a:extLst>
          </p:cNvPr>
          <p:cNvPicPr>
            <a:picLocks noChangeAspect="1"/>
          </p:cNvPicPr>
          <p:nvPr userDrawn="1"/>
        </p:nvPicPr>
        <p:blipFill>
          <a:blip r:embed="rId6" cstate="hq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865884" y="6455647"/>
            <a:ext cx="1105702" cy="347506"/>
          </a:xfrm>
          <a:prstGeom prst="rect">
            <a:avLst/>
          </a:prstGeom>
        </p:spPr>
      </p:pic>
      <p:pic>
        <p:nvPicPr>
          <p:cNvPr id="7" name="Picture 6">
            <a:extLst>
              <a:ext uri="{FF2B5EF4-FFF2-40B4-BE49-F238E27FC236}">
                <a16:creationId xmlns:a16="http://schemas.microsoft.com/office/drawing/2014/main" id="{0B2BEAD9-7B34-4B53-BB97-D076167FCC88}"/>
              </a:ext>
            </a:extLst>
          </p:cNvPr>
          <p:cNvPicPr>
            <a:picLocks noChangeAspect="1"/>
          </p:cNvPicPr>
          <p:nvPr userDrawn="1"/>
        </p:nvPicPr>
        <p:blipFill>
          <a:blip r:embed="rId8"/>
          <a:stretch>
            <a:fillRect/>
          </a:stretch>
        </p:blipFill>
        <p:spPr>
          <a:xfrm>
            <a:off x="11400011" y="39278"/>
            <a:ext cx="501906" cy="607244"/>
          </a:xfrm>
          <a:prstGeom prst="rect">
            <a:avLst/>
          </a:prstGeom>
        </p:spPr>
      </p:pic>
      <p:pic>
        <p:nvPicPr>
          <p:cNvPr id="8" name="Picture 7">
            <a:extLst>
              <a:ext uri="{FF2B5EF4-FFF2-40B4-BE49-F238E27FC236}">
                <a16:creationId xmlns:a16="http://schemas.microsoft.com/office/drawing/2014/main" id="{91AE2393-53EB-4F5A-B460-6E4C95107FC2}"/>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07328" y="182880"/>
            <a:ext cx="2663194" cy="320040"/>
          </a:xfrm>
          <a:prstGeom prst="rect">
            <a:avLst/>
          </a:prstGeom>
        </p:spPr>
      </p:pic>
    </p:spTree>
    <p:extLst>
      <p:ext uri="{BB962C8B-B14F-4D97-AF65-F5344CB8AC3E}">
        <p14:creationId xmlns:p14="http://schemas.microsoft.com/office/powerpoint/2010/main" val="42479222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5" r:id="rId4"/>
  </p:sldLayoutIdLst>
  <p:txStyles>
    <p:title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s://en.wikipedia.org/wiki/Cooper_T43#/media/File:Cooper_T43_Donington_2007.jpg" TargetMode="External"/><Relationship Id="rId3" Type="http://schemas.openxmlformats.org/officeDocument/2006/relationships/image" Target="../media/image6.jpeg"/><Relationship Id="rId7" Type="http://schemas.openxmlformats.org/officeDocument/2006/relationships/hyperlink" Target="https://creativecommons.org/licenses/by-sa/2.5/" TargetMode="External"/><Relationship Id="rId12" Type="http://schemas.openxmlformats.org/officeDocument/2006/relationships/hyperlink" Target="https://commons.wikimedia.org/wiki/User:Softeis~commonswiki" TargetMode="Externa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hyperlink" Target="https://commons.wikimedia.org/wiki/User:Lennart~commonswiki" TargetMode="External"/><Relationship Id="rId11" Type="http://schemas.openxmlformats.org/officeDocument/2006/relationships/hyperlink" Target="https://en.wikipedia.org/wiki/Lotus_49#/media/File:Lotus-49c-1.jpg" TargetMode="External"/><Relationship Id="rId5" Type="http://schemas.openxmlformats.org/officeDocument/2006/relationships/hyperlink" Target="https://commons.wikimedia.org/wiki/User:Lennart~commonswiki#/media/File:Alfa-Romeo-159-(1951).jpg" TargetMode="External"/><Relationship Id="rId10" Type="http://schemas.openxmlformats.org/officeDocument/2006/relationships/hyperlink" Target="https://creativecommons.org/licenses/by-sa/3.0/" TargetMode="External"/><Relationship Id="rId4" Type="http://schemas.openxmlformats.org/officeDocument/2006/relationships/image" Target="../media/image7.jpg"/><Relationship Id="rId9" Type="http://schemas.openxmlformats.org/officeDocument/2006/relationships/hyperlink" Target="https://commons.wikimedia.org/wiki/User:Pyrope"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042E334C-153D-4864-A903-C4F12DD41333}"/>
              </a:ext>
            </a:extLst>
          </p:cNvPr>
          <p:cNvSpPr txBox="1"/>
          <p:nvPr/>
        </p:nvSpPr>
        <p:spPr>
          <a:xfrm>
            <a:off x="596051" y="1323118"/>
            <a:ext cx="5219701" cy="769441"/>
          </a:xfrm>
          <a:prstGeom prst="rect">
            <a:avLst/>
          </a:prstGeom>
          <a:noFill/>
        </p:spPr>
        <p:txBody>
          <a:bodyPr wrap="square" rtlCol="0">
            <a:spAutoFit/>
          </a:bodyPr>
          <a:lstStyle/>
          <a:p>
            <a:pPr algn="ctr"/>
            <a:r>
              <a:rPr lang="en-US" sz="4400" dirty="0">
                <a:solidFill>
                  <a:srgbClr val="DA291C"/>
                </a:solidFill>
                <a:latin typeface="3ds SemiBold" panose="02000503020000020004" pitchFamily="50" charset="0"/>
              </a:rPr>
              <a:t>DESIGN PROJECT</a:t>
            </a:r>
          </a:p>
        </p:txBody>
      </p:sp>
      <p:sp>
        <p:nvSpPr>
          <p:cNvPr id="13" name="TextBox 12">
            <a:extLst>
              <a:ext uri="{FF2B5EF4-FFF2-40B4-BE49-F238E27FC236}">
                <a16:creationId xmlns:a16="http://schemas.microsoft.com/office/drawing/2014/main" id="{1F93CC92-2D88-43A3-94F2-C94F05E5F3BB}"/>
              </a:ext>
            </a:extLst>
          </p:cNvPr>
          <p:cNvSpPr txBox="1"/>
          <p:nvPr/>
        </p:nvSpPr>
        <p:spPr>
          <a:xfrm>
            <a:off x="3671613" y="1162591"/>
            <a:ext cx="2958575" cy="300082"/>
          </a:xfrm>
          <a:prstGeom prst="rect">
            <a:avLst/>
          </a:prstGeom>
          <a:noFill/>
        </p:spPr>
        <p:txBody>
          <a:bodyPr wrap="square" rtlCol="0">
            <a:spAutoFit/>
          </a:bodyPr>
          <a:lstStyle/>
          <a:p>
            <a:r>
              <a:rPr lang="en-US" sz="1350" dirty="0">
                <a:solidFill>
                  <a:schemeClr val="bg1"/>
                </a:solidFill>
                <a:latin typeface="3ds Light" panose="02000503020000020004" pitchFamily="50" charset="0"/>
              </a:rPr>
              <a:t>Student Guide</a:t>
            </a:r>
          </a:p>
        </p:txBody>
      </p:sp>
      <p:sp>
        <p:nvSpPr>
          <p:cNvPr id="16" name="TextBox 15">
            <a:extLst>
              <a:ext uri="{FF2B5EF4-FFF2-40B4-BE49-F238E27FC236}">
                <a16:creationId xmlns:a16="http://schemas.microsoft.com/office/drawing/2014/main" id="{BFBEA6B0-A13F-42EB-B1A2-32498C53EA4B}"/>
              </a:ext>
            </a:extLst>
          </p:cNvPr>
          <p:cNvSpPr txBox="1"/>
          <p:nvPr/>
        </p:nvSpPr>
        <p:spPr>
          <a:xfrm>
            <a:off x="649812" y="3453518"/>
            <a:ext cx="5098782" cy="1323439"/>
          </a:xfrm>
          <a:prstGeom prst="rect">
            <a:avLst/>
          </a:prstGeom>
          <a:noFill/>
        </p:spPr>
        <p:txBody>
          <a:bodyPr wrap="square" rtlCol="0">
            <a:spAutoFit/>
          </a:bodyPr>
          <a:lstStyle/>
          <a:p>
            <a:pPr algn="ctr"/>
            <a:r>
              <a:rPr lang="en-US" sz="4000" b="1" cap="all" dirty="0">
                <a:solidFill>
                  <a:srgbClr val="DA291C"/>
                </a:solidFill>
                <a:latin typeface="3ds" panose="02000503020000020004" pitchFamily="50" charset="0"/>
              </a:rPr>
              <a:t>Balloon-Powered Racers</a:t>
            </a:r>
          </a:p>
        </p:txBody>
      </p:sp>
      <p:cxnSp>
        <p:nvCxnSpPr>
          <p:cNvPr id="5" name="Straight Connector 4">
            <a:extLst>
              <a:ext uri="{FF2B5EF4-FFF2-40B4-BE49-F238E27FC236}">
                <a16:creationId xmlns:a16="http://schemas.microsoft.com/office/drawing/2014/main" id="{D3DBF784-C6ED-425F-8DE2-6CB7745076C4}"/>
              </a:ext>
            </a:extLst>
          </p:cNvPr>
          <p:cNvCxnSpPr/>
          <p:nvPr/>
        </p:nvCxnSpPr>
        <p:spPr>
          <a:xfrm>
            <a:off x="1205652" y="2111733"/>
            <a:ext cx="3987103" cy="0"/>
          </a:xfrm>
          <a:prstGeom prst="line">
            <a:avLst/>
          </a:prstGeom>
          <a:ln w="28575">
            <a:solidFill>
              <a:srgbClr val="DA291C"/>
            </a:solidFill>
          </a:ln>
        </p:spPr>
        <p:style>
          <a:lnRef idx="1">
            <a:schemeClr val="accent1"/>
          </a:lnRef>
          <a:fillRef idx="0">
            <a:schemeClr val="accent1"/>
          </a:fillRef>
          <a:effectRef idx="0">
            <a:schemeClr val="accent1"/>
          </a:effectRef>
          <a:fontRef idx="minor">
            <a:schemeClr val="tx1"/>
          </a:fontRef>
        </p:style>
      </p:cxnSp>
      <p:pic>
        <p:nvPicPr>
          <p:cNvPr id="3" name="Picture 2" descr="A red toy car with black wheels&#10;&#10;AI-generated content may be incorrect.">
            <a:extLst>
              <a:ext uri="{FF2B5EF4-FFF2-40B4-BE49-F238E27FC236}">
                <a16:creationId xmlns:a16="http://schemas.microsoft.com/office/drawing/2014/main" id="{FEF2AA16-B346-1580-9A10-1B1C2256CA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2900" y="1586206"/>
            <a:ext cx="6219100" cy="3845899"/>
          </a:xfrm>
          <a:prstGeom prst="rect">
            <a:avLst/>
          </a:prstGeom>
        </p:spPr>
      </p:pic>
    </p:spTree>
    <p:extLst>
      <p:ext uri="{BB962C8B-B14F-4D97-AF65-F5344CB8AC3E}">
        <p14:creationId xmlns:p14="http://schemas.microsoft.com/office/powerpoint/2010/main" val="24151844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COMPONENTS – </a:t>
            </a:r>
            <a:r>
              <a:rPr lang="en-US" sz="2400" dirty="0">
                <a:solidFill>
                  <a:srgbClr val="DA291C"/>
                </a:solidFill>
              </a:rPr>
              <a:t>MAIN BODY &amp; BALLOON MOUNT</a:t>
            </a:r>
            <a:endParaRPr lang="en-US" sz="2400" b="1" dirty="0">
              <a:solidFill>
                <a:srgbClr val="DA291C"/>
              </a:solidFill>
            </a:endParaRPr>
          </a:p>
        </p:txBody>
      </p:sp>
      <p:sp>
        <p:nvSpPr>
          <p:cNvPr id="3" name="TextBox 2"/>
          <p:cNvSpPr txBox="1"/>
          <p:nvPr/>
        </p:nvSpPr>
        <p:spPr>
          <a:xfrm>
            <a:off x="914399" y="1828800"/>
            <a:ext cx="5610226" cy="4062651"/>
          </a:xfrm>
          <a:prstGeom prst="rect">
            <a:avLst/>
          </a:prstGeom>
        </p:spPr>
        <p:txBody>
          <a:bodyPr vert="horz" wrap="square" lIns="91440" tIns="45720" rIns="91440" bIns="45720" rtlCol="0">
            <a:spAutoFit/>
          </a:bodyPr>
          <a:lstStyle/>
          <a:p>
            <a:r>
              <a:rPr lang="en-US" sz="1600" b="1" dirty="0">
                <a:solidFill>
                  <a:schemeClr val="tx1"/>
                </a:solidFill>
                <a:latin typeface="3ds" panose="02000503020000020004" pitchFamily="50" charset="0"/>
              </a:rPr>
              <a:t>DESIGN INTENT</a:t>
            </a:r>
          </a:p>
          <a:p>
            <a:pPr marL="171450" indent="-171450">
              <a:lnSpc>
                <a:spcPct val="100000"/>
              </a:lnSpc>
              <a:spcBef>
                <a:spcPts val="600"/>
              </a:spcBef>
              <a:buFont typeface="Arial" panose="020B0604020202020204" pitchFamily="34" charset="0"/>
              <a:buChar char="•"/>
            </a:pPr>
            <a:r>
              <a:rPr lang="en-US" sz="1600" b="0" dirty="0">
                <a:solidFill>
                  <a:schemeClr val="tx1"/>
                </a:solidFill>
                <a:latin typeface="3ds" panose="02000503020000020004" pitchFamily="50" charset="0"/>
              </a:rPr>
              <a:t>Acts as the main frame, holding all of the racer components together.</a:t>
            </a:r>
          </a:p>
          <a:p>
            <a:pPr marL="171450" indent="-171450">
              <a:lnSpc>
                <a:spcPct val="100000"/>
              </a:lnSpc>
              <a:spcBef>
                <a:spcPts val="600"/>
              </a:spcBef>
              <a:buFont typeface="Arial" panose="020B0604020202020204" pitchFamily="34" charset="0"/>
              <a:buChar char="•"/>
            </a:pPr>
            <a:r>
              <a:rPr lang="en-US" sz="1600" b="0" dirty="0">
                <a:solidFill>
                  <a:schemeClr val="tx1"/>
                </a:solidFill>
                <a:latin typeface="3ds" panose="02000503020000020004" pitchFamily="50" charset="0"/>
              </a:rPr>
              <a:t>Axles extend directly off the sides of the body, keeping the design simple and fully 3D printable.</a:t>
            </a:r>
          </a:p>
          <a:p>
            <a:pPr marL="171450" indent="-171450">
              <a:lnSpc>
                <a:spcPct val="100000"/>
              </a:lnSpc>
              <a:spcBef>
                <a:spcPts val="600"/>
              </a:spcBef>
              <a:buFont typeface="Arial" panose="020B0604020202020204" pitchFamily="34" charset="0"/>
              <a:buChar char="•"/>
            </a:pPr>
            <a:r>
              <a:rPr lang="en-US" sz="1600" b="0" dirty="0">
                <a:solidFill>
                  <a:schemeClr val="tx1"/>
                </a:solidFill>
                <a:latin typeface="3ds" panose="02000503020000020004" pitchFamily="50" charset="0"/>
              </a:rPr>
              <a:t>Balloon mount begins at the top, curves through the interior, and exits at the rear, providing a clean and functional airflow path for propulsion.</a:t>
            </a:r>
          </a:p>
          <a:p>
            <a:pPr marL="171450" indent="-171450">
              <a:lnSpc>
                <a:spcPct val="100000"/>
              </a:lnSpc>
              <a:spcBef>
                <a:spcPts val="600"/>
              </a:spcBef>
              <a:buFont typeface="Arial" panose="020B0604020202020204" pitchFamily="34" charset="0"/>
              <a:buChar char="•"/>
            </a:pPr>
            <a:r>
              <a:rPr lang="en-US" sz="1600" b="0" dirty="0">
                <a:solidFill>
                  <a:schemeClr val="tx1"/>
                </a:solidFill>
                <a:latin typeface="3ds" panose="02000503020000020004" pitchFamily="50" charset="0"/>
              </a:rPr>
              <a:t>Rear Spoiler Mount is a simple cut out from the rear.</a:t>
            </a:r>
          </a:p>
          <a:p>
            <a:pPr>
              <a:lnSpc>
                <a:spcPct val="100000"/>
              </a:lnSpc>
              <a:spcBef>
                <a:spcPts val="600"/>
              </a:spcBef>
            </a:pPr>
            <a:r>
              <a:rPr lang="en-US" sz="1600" b="1" dirty="0">
                <a:solidFill>
                  <a:schemeClr val="tx1"/>
                </a:solidFill>
                <a:latin typeface="3ds" panose="02000503020000020004" pitchFamily="50" charset="0"/>
              </a:rPr>
              <a:t>DFAM</a:t>
            </a:r>
          </a:p>
          <a:p>
            <a:pPr marL="171450" indent="-171450">
              <a:buFont typeface="Arial" panose="020B0604020202020204" pitchFamily="34" charset="0"/>
              <a:buChar char="•"/>
            </a:pPr>
            <a:r>
              <a:rPr lang="en-US" sz="1600" b="0" dirty="0">
                <a:solidFill>
                  <a:schemeClr val="tx1"/>
                </a:solidFill>
                <a:latin typeface="3ds" panose="02000503020000020004" pitchFamily="50" charset="0"/>
              </a:rPr>
              <a:t>Designed with a fully flat bottom to print directly on the build plate.</a:t>
            </a:r>
          </a:p>
          <a:p>
            <a:pPr marL="171450" indent="-171450">
              <a:lnSpc>
                <a:spcPct val="100000"/>
              </a:lnSpc>
              <a:spcBef>
                <a:spcPts val="600"/>
              </a:spcBef>
              <a:buFont typeface="Arial" panose="020B0604020202020204" pitchFamily="34" charset="0"/>
              <a:buChar char="•"/>
            </a:pPr>
            <a:r>
              <a:rPr lang="en-US" sz="1600" b="0" dirty="0">
                <a:solidFill>
                  <a:schemeClr val="tx1"/>
                </a:solidFill>
                <a:latin typeface="3ds" panose="02000503020000020004" pitchFamily="50" charset="0"/>
              </a:rPr>
              <a:t>Only minimal support material will be needed under the axles and exhaust.</a:t>
            </a:r>
          </a:p>
        </p:txBody>
      </p:sp>
      <p:sp>
        <p:nvSpPr>
          <p:cNvPr id="5" name="TextBox 4"/>
          <p:cNvSpPr txBox="1"/>
          <p:nvPr/>
        </p:nvSpPr>
        <p:spPr>
          <a:xfrm>
            <a:off x="7532940" y="5368230"/>
            <a:ext cx="4606654" cy="830997"/>
          </a:xfrm>
          <a:prstGeom prst="rect">
            <a:avLst/>
          </a:prstGeom>
        </p:spPr>
        <p:txBody>
          <a:bodyPr vert="horz" wrap="square" lIns="91440" tIns="45720" rIns="91440" bIns="45720" rtlCol="0">
            <a:spAutoFit/>
          </a:bodyPr>
          <a:lstStyle/>
          <a:p>
            <a:r>
              <a:rPr lang="en-US" sz="1600" b="1" dirty="0">
                <a:effectLst/>
                <a:latin typeface="3ds" panose="02000503020000020004" pitchFamily="50" charset="0"/>
              </a:rPr>
              <a:t>NOTE</a:t>
            </a:r>
            <a:r>
              <a:rPr lang="en-US" sz="1600" dirty="0">
                <a:effectLst/>
                <a:latin typeface="3ds" panose="02000503020000020004" pitchFamily="50" charset="0"/>
              </a:rPr>
              <a:t>: </a:t>
            </a:r>
            <a:r>
              <a:rPr lang="en-US" sz="1600" dirty="0">
                <a:latin typeface="3ds" panose="02000503020000020004" pitchFamily="50" charset="0"/>
              </a:rPr>
              <a:t>Dimensions are provided for reference only and are </a:t>
            </a:r>
            <a:r>
              <a:rPr lang="en-US" sz="1600" dirty="0">
                <a:effectLst/>
                <a:latin typeface="3ds" panose="02000503020000020004" pitchFamily="50" charset="0"/>
              </a:rPr>
              <a:t>not required to meet Design Intent. Units are in millimeters.</a:t>
            </a:r>
          </a:p>
        </p:txBody>
      </p:sp>
      <p:pic>
        <p:nvPicPr>
          <p:cNvPr id="7" name="Picture 6">
            <a:extLst>
              <a:ext uri="{FF2B5EF4-FFF2-40B4-BE49-F238E27FC236}">
                <a16:creationId xmlns:a16="http://schemas.microsoft.com/office/drawing/2014/main" id="{F7E0EF08-2901-7FC1-78CE-876CA6B67F2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532924" y="1379984"/>
            <a:ext cx="5514866" cy="3795742"/>
          </a:xfrm>
          <a:prstGeom prst="rect">
            <a:avLst/>
          </a:prstGeom>
        </p:spPr>
      </p:pic>
    </p:spTree>
    <p:extLst>
      <p:ext uri="{BB962C8B-B14F-4D97-AF65-F5344CB8AC3E}">
        <p14:creationId xmlns:p14="http://schemas.microsoft.com/office/powerpoint/2010/main" val="18538828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COMPONENTS – </a:t>
            </a:r>
            <a:r>
              <a:rPr lang="en-US" sz="2400" dirty="0">
                <a:solidFill>
                  <a:srgbClr val="DA291C"/>
                </a:solidFill>
              </a:rPr>
              <a:t>WHEELS</a:t>
            </a:r>
            <a:endParaRPr lang="en-US" sz="2400" b="1" dirty="0">
              <a:solidFill>
                <a:srgbClr val="DA291C"/>
              </a:solidFill>
            </a:endParaRPr>
          </a:p>
        </p:txBody>
      </p:sp>
      <p:sp>
        <p:nvSpPr>
          <p:cNvPr id="3" name="TextBox 2"/>
          <p:cNvSpPr txBox="1"/>
          <p:nvPr/>
        </p:nvSpPr>
        <p:spPr>
          <a:xfrm>
            <a:off x="914399" y="1828800"/>
            <a:ext cx="4463627" cy="3108543"/>
          </a:xfrm>
          <a:prstGeom prst="rect">
            <a:avLst/>
          </a:prstGeom>
        </p:spPr>
        <p:txBody>
          <a:bodyPr vert="horz" wrap="square" lIns="91440" tIns="45720" rIns="91440" bIns="45720" rtlCol="0">
            <a:spAutoFit/>
          </a:bodyPr>
          <a:lstStyle/>
          <a:p>
            <a:r>
              <a:rPr lang="en-US" sz="1600" b="1" dirty="0">
                <a:solidFill>
                  <a:schemeClr val="tx1"/>
                </a:solidFill>
                <a:latin typeface="3ds" panose="02000503020000020004" pitchFamily="50" charset="0"/>
              </a:rPr>
              <a:t>DESIGN INTENT</a:t>
            </a:r>
          </a:p>
          <a:p>
            <a:pPr marL="171450" indent="-171450">
              <a:lnSpc>
                <a:spcPct val="100000"/>
              </a:lnSpc>
              <a:spcBef>
                <a:spcPts val="600"/>
              </a:spcBef>
              <a:buFont typeface="Arial" panose="020B0604020202020204" pitchFamily="34" charset="0"/>
              <a:buChar char="•"/>
            </a:pPr>
            <a:r>
              <a:rPr lang="en-US" sz="1600" b="0" dirty="0">
                <a:solidFill>
                  <a:schemeClr val="tx1"/>
                </a:solidFill>
                <a:latin typeface="3ds" panose="02000503020000020004" pitchFamily="50" charset="0"/>
              </a:rPr>
              <a:t>Rotates freely on the axles while keeping the car stable and moving straight. </a:t>
            </a:r>
          </a:p>
          <a:p>
            <a:pPr marL="171450" indent="-171450">
              <a:lnSpc>
                <a:spcPct val="100000"/>
              </a:lnSpc>
              <a:spcBef>
                <a:spcPts val="600"/>
              </a:spcBef>
              <a:buFont typeface="Arial" panose="020B0604020202020204" pitchFamily="34" charset="0"/>
              <a:buChar char="•"/>
            </a:pPr>
            <a:r>
              <a:rPr lang="en-US" sz="1600" b="0" dirty="0">
                <a:solidFill>
                  <a:schemeClr val="tx1"/>
                </a:solidFill>
                <a:latin typeface="3ds" panose="02000503020000020004" pitchFamily="50" charset="0"/>
              </a:rPr>
              <a:t>Diameter must be large enough to keep the racer from scraping the ground.</a:t>
            </a:r>
          </a:p>
          <a:p>
            <a:r>
              <a:rPr lang="en-US" sz="1600" b="1" dirty="0">
                <a:solidFill>
                  <a:schemeClr val="tx1"/>
                </a:solidFill>
                <a:latin typeface="3ds" panose="02000503020000020004" pitchFamily="50" charset="0"/>
              </a:rPr>
              <a:t>DFAM</a:t>
            </a:r>
          </a:p>
          <a:p>
            <a:pPr marL="171450" indent="-171450">
              <a:lnSpc>
                <a:spcPct val="100000"/>
              </a:lnSpc>
              <a:spcBef>
                <a:spcPts val="600"/>
              </a:spcBef>
              <a:buFont typeface="Arial" panose="020B0604020202020204" pitchFamily="34" charset="0"/>
              <a:buChar char="•"/>
            </a:pPr>
            <a:r>
              <a:rPr lang="en-US" sz="1600" b="0" dirty="0">
                <a:solidFill>
                  <a:schemeClr val="tx1"/>
                </a:solidFill>
                <a:latin typeface="3ds" panose="02000503020000020004" pitchFamily="50" charset="0"/>
              </a:rPr>
              <a:t>Uses Flat-Pack Design, no support material necessary.</a:t>
            </a:r>
          </a:p>
          <a:p>
            <a:pPr marL="171450" indent="-171450">
              <a:lnSpc>
                <a:spcPct val="100000"/>
              </a:lnSpc>
              <a:spcBef>
                <a:spcPts val="600"/>
              </a:spcBef>
              <a:buFont typeface="Arial" panose="020B0604020202020204" pitchFamily="34" charset="0"/>
              <a:buChar char="•"/>
            </a:pPr>
            <a:r>
              <a:rPr lang="en-US" sz="1600" b="0" dirty="0">
                <a:solidFill>
                  <a:schemeClr val="tx1"/>
                </a:solidFill>
                <a:latin typeface="3ds" panose="02000503020000020004" pitchFamily="50" charset="0"/>
              </a:rPr>
              <a:t>Components can be nested to print several at one time.</a:t>
            </a:r>
          </a:p>
          <a:p>
            <a:pPr algn="l"/>
            <a:endParaRPr lang="en-US" sz="1600" dirty="0">
              <a:latin typeface="3ds" panose="02000503020000020004" pitchFamily="50" charset="0"/>
            </a:endParaRPr>
          </a:p>
        </p:txBody>
      </p:sp>
      <p:pic>
        <p:nvPicPr>
          <p:cNvPr id="14" name="Picture 13">
            <a:extLst>
              <a:ext uri="{FF2B5EF4-FFF2-40B4-BE49-F238E27FC236}">
                <a16:creationId xmlns:a16="http://schemas.microsoft.com/office/drawing/2014/main" id="{219346E4-CBB0-C901-16A1-3B91987B75E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781676" y="1304736"/>
            <a:ext cx="6057900" cy="4248527"/>
          </a:xfrm>
          <a:prstGeom prst="rect">
            <a:avLst/>
          </a:prstGeom>
        </p:spPr>
      </p:pic>
    </p:spTree>
    <p:extLst>
      <p:ext uri="{BB962C8B-B14F-4D97-AF65-F5344CB8AC3E}">
        <p14:creationId xmlns:p14="http://schemas.microsoft.com/office/powerpoint/2010/main" val="4285641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COMPONENTS – </a:t>
            </a:r>
            <a:r>
              <a:rPr lang="en-US" sz="2400" dirty="0">
                <a:solidFill>
                  <a:srgbClr val="DA291C"/>
                </a:solidFill>
              </a:rPr>
              <a:t>AXLE CAPS</a:t>
            </a:r>
          </a:p>
        </p:txBody>
      </p:sp>
      <p:sp>
        <p:nvSpPr>
          <p:cNvPr id="3" name="TextBox 2"/>
          <p:cNvSpPr txBox="1"/>
          <p:nvPr/>
        </p:nvSpPr>
        <p:spPr>
          <a:xfrm>
            <a:off x="914400" y="1828800"/>
            <a:ext cx="4097868" cy="2785378"/>
          </a:xfrm>
          <a:prstGeom prst="rect">
            <a:avLst/>
          </a:prstGeom>
        </p:spPr>
        <p:txBody>
          <a:bodyPr vert="horz" wrap="square" lIns="91440" tIns="45720" rIns="91440" bIns="45720" rtlCol="0">
            <a:spAutoFit/>
          </a:bodyPr>
          <a:lstStyle/>
          <a:p>
            <a:r>
              <a:rPr lang="en-US" sz="1600" b="1" dirty="0">
                <a:solidFill>
                  <a:schemeClr val="tx1"/>
                </a:solidFill>
                <a:latin typeface="3ds" panose="02000503020000020004" pitchFamily="50" charset="0"/>
              </a:rPr>
              <a:t>DESIGN INTENT</a:t>
            </a:r>
          </a:p>
          <a:p>
            <a:pPr marL="171450" indent="-171450">
              <a:lnSpc>
                <a:spcPct val="100000"/>
              </a:lnSpc>
              <a:spcBef>
                <a:spcPts val="600"/>
              </a:spcBef>
              <a:buFont typeface="Arial" panose="020B0604020202020204" pitchFamily="34" charset="0"/>
              <a:buChar char="•"/>
            </a:pPr>
            <a:r>
              <a:rPr lang="en-US" sz="1600" b="0" dirty="0">
                <a:solidFill>
                  <a:schemeClr val="tx1"/>
                </a:solidFill>
                <a:latin typeface="3ds" panose="02000503020000020004" pitchFamily="50" charset="0"/>
              </a:rPr>
              <a:t>Snap-fits onto the end of the axle to secure the wheel while still allowing for easy removal.</a:t>
            </a:r>
          </a:p>
          <a:p>
            <a:r>
              <a:rPr lang="en-US" sz="1600" b="1" dirty="0">
                <a:solidFill>
                  <a:schemeClr val="tx1"/>
                </a:solidFill>
                <a:latin typeface="3ds" panose="02000503020000020004" pitchFamily="50" charset="0"/>
              </a:rPr>
              <a:t>DFAM</a:t>
            </a:r>
          </a:p>
          <a:p>
            <a:pPr marL="171450" indent="-171450">
              <a:lnSpc>
                <a:spcPct val="100000"/>
              </a:lnSpc>
              <a:spcBef>
                <a:spcPts val="600"/>
              </a:spcBef>
              <a:buFont typeface="Arial" panose="020B0604020202020204" pitchFamily="34" charset="0"/>
              <a:buChar char="•"/>
            </a:pPr>
            <a:r>
              <a:rPr lang="en-US" sz="1600" b="0" dirty="0">
                <a:solidFill>
                  <a:schemeClr val="tx1"/>
                </a:solidFill>
                <a:latin typeface="3ds" panose="02000503020000020004" pitchFamily="50" charset="0"/>
              </a:rPr>
              <a:t>Uses Flat-Pack Design, no support material necessary.</a:t>
            </a:r>
          </a:p>
          <a:p>
            <a:pPr marL="171450" indent="-171450">
              <a:lnSpc>
                <a:spcPct val="100000"/>
              </a:lnSpc>
              <a:spcBef>
                <a:spcPts val="600"/>
              </a:spcBef>
              <a:buFont typeface="Arial" panose="020B0604020202020204" pitchFamily="34" charset="0"/>
              <a:buChar char="•"/>
            </a:pPr>
            <a:r>
              <a:rPr lang="en-US" sz="1600" b="0" dirty="0">
                <a:solidFill>
                  <a:schemeClr val="tx1"/>
                </a:solidFill>
                <a:latin typeface="3ds" panose="02000503020000020004" pitchFamily="50" charset="0"/>
              </a:rPr>
              <a:t>Components can be nested to print several at one time.</a:t>
            </a:r>
          </a:p>
          <a:p>
            <a:pPr algn="l"/>
            <a:endParaRPr lang="en-US" sz="1600" dirty="0">
              <a:latin typeface="3ds" panose="02000503020000020004" pitchFamily="50" charset="0"/>
            </a:endParaRPr>
          </a:p>
        </p:txBody>
      </p:sp>
      <p:pic>
        <p:nvPicPr>
          <p:cNvPr id="10" name="Picture 9">
            <a:extLst>
              <a:ext uri="{FF2B5EF4-FFF2-40B4-BE49-F238E27FC236}">
                <a16:creationId xmlns:a16="http://schemas.microsoft.com/office/drawing/2014/main" id="{CED2F619-4E44-CA5B-57E4-EC90BE36153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145859" y="1328415"/>
            <a:ext cx="5131741" cy="4506445"/>
          </a:xfrm>
          <a:prstGeom prst="rect">
            <a:avLst/>
          </a:prstGeom>
        </p:spPr>
      </p:pic>
    </p:spTree>
    <p:extLst>
      <p:ext uri="{BB962C8B-B14F-4D97-AF65-F5344CB8AC3E}">
        <p14:creationId xmlns:p14="http://schemas.microsoft.com/office/powerpoint/2010/main" val="26877386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COMPONENTS – </a:t>
            </a:r>
            <a:r>
              <a:rPr lang="en-US" sz="2400" dirty="0">
                <a:solidFill>
                  <a:srgbClr val="DA291C"/>
                </a:solidFill>
              </a:rPr>
              <a:t>SPOILER</a:t>
            </a:r>
            <a:endParaRPr lang="en-US" sz="2400" b="1" dirty="0">
              <a:solidFill>
                <a:srgbClr val="DA291C"/>
              </a:solidFill>
            </a:endParaRPr>
          </a:p>
        </p:txBody>
      </p:sp>
      <p:sp>
        <p:nvSpPr>
          <p:cNvPr id="3" name="TextBox 2"/>
          <p:cNvSpPr txBox="1"/>
          <p:nvPr/>
        </p:nvSpPr>
        <p:spPr>
          <a:xfrm>
            <a:off x="914400" y="1828800"/>
            <a:ext cx="4308864" cy="4341701"/>
          </a:xfrm>
          <a:prstGeom prst="rect">
            <a:avLst/>
          </a:prstGeom>
        </p:spPr>
        <p:txBody>
          <a:bodyPr vert="horz" wrap="square" lIns="91440" tIns="45720" rIns="91440" bIns="45720" rtlCol="0">
            <a:spAutoFit/>
          </a:bodyPr>
          <a:lstStyle/>
          <a:p>
            <a:r>
              <a:rPr lang="en-US" sz="1600" b="1" dirty="0">
                <a:solidFill>
                  <a:schemeClr val="tx1"/>
                </a:solidFill>
                <a:latin typeface="3ds" panose="02000503020000020004" pitchFamily="50" charset="0"/>
              </a:rPr>
              <a:t>DESIGN INTENT</a:t>
            </a:r>
          </a:p>
          <a:p>
            <a:pPr marL="285750" indent="-285750">
              <a:buFont typeface="Arial" panose="020B0604020202020204" pitchFamily="34" charset="0"/>
              <a:buChar char="•"/>
            </a:pPr>
            <a:r>
              <a:rPr lang="en-US" sz="1600" b="0" dirty="0">
                <a:solidFill>
                  <a:schemeClr val="tx1"/>
                </a:solidFill>
                <a:latin typeface="3ds" panose="02000503020000020004" pitchFamily="50" charset="0"/>
              </a:rPr>
              <a:t>Snap-fit into the rear mount cutout for easy removal and redesigning.</a:t>
            </a:r>
          </a:p>
          <a:p>
            <a:pPr marL="285750" indent="-285750">
              <a:buFont typeface="Arial" panose="020B0604020202020204" pitchFamily="34" charset="0"/>
              <a:buChar char="•"/>
            </a:pPr>
            <a:r>
              <a:rPr lang="en-US" sz="1600" dirty="0">
                <a:latin typeface="3ds" panose="02000503020000020004" pitchFamily="50" charset="0"/>
              </a:rPr>
              <a:t>Prevents the balloon from tipping backward</a:t>
            </a:r>
          </a:p>
          <a:p>
            <a:pPr>
              <a:lnSpc>
                <a:spcPct val="150000"/>
              </a:lnSpc>
            </a:pPr>
            <a:r>
              <a:rPr lang="en-US" sz="1600" b="1" dirty="0">
                <a:solidFill>
                  <a:schemeClr val="tx1"/>
                </a:solidFill>
                <a:latin typeface="3ds" panose="02000503020000020004" pitchFamily="50" charset="0"/>
              </a:rPr>
              <a:t>DFAM</a:t>
            </a:r>
          </a:p>
          <a:p>
            <a:pPr marL="285750" indent="-285750">
              <a:lnSpc>
                <a:spcPct val="100000"/>
              </a:lnSpc>
              <a:spcBef>
                <a:spcPts val="600"/>
              </a:spcBef>
              <a:buFont typeface="Arial" panose="020B0604020202020204" pitchFamily="34" charset="0"/>
              <a:buChar char="•"/>
            </a:pPr>
            <a:r>
              <a:rPr lang="en-US" sz="1600" b="0" dirty="0">
                <a:solidFill>
                  <a:schemeClr val="tx1"/>
                </a:solidFill>
                <a:latin typeface="3ds" panose="02000503020000020004" pitchFamily="50" charset="0"/>
              </a:rPr>
              <a:t>Orient the part so the flat component is on the build plate.</a:t>
            </a:r>
          </a:p>
          <a:p>
            <a:pPr marL="285750" indent="-285750">
              <a:lnSpc>
                <a:spcPct val="100000"/>
              </a:lnSpc>
              <a:spcBef>
                <a:spcPts val="600"/>
              </a:spcBef>
              <a:buFont typeface="Arial" panose="020B0604020202020204" pitchFamily="34" charset="0"/>
              <a:buChar char="•"/>
            </a:pPr>
            <a:r>
              <a:rPr lang="en-US" sz="1600" b="0" dirty="0">
                <a:solidFill>
                  <a:schemeClr val="tx1"/>
                </a:solidFill>
                <a:latin typeface="3ds" panose="02000503020000020004" pitchFamily="50" charset="0"/>
              </a:rPr>
              <a:t>Only minimal support material will be needed under the connector.</a:t>
            </a:r>
          </a:p>
          <a:p>
            <a:pPr>
              <a:lnSpc>
                <a:spcPct val="150000"/>
              </a:lnSpc>
            </a:pPr>
            <a:r>
              <a:rPr lang="en-US" sz="1600" b="1" dirty="0">
                <a:solidFill>
                  <a:schemeClr val="tx1"/>
                </a:solidFill>
                <a:latin typeface="3ds" panose="02000503020000020004" pitchFamily="50" charset="0"/>
              </a:rPr>
              <a:t>DESIGN CHALLENGE:</a:t>
            </a:r>
          </a:p>
          <a:p>
            <a:pPr marL="285750" indent="-285750" defTabSz="914400">
              <a:lnSpc>
                <a:spcPct val="90000"/>
              </a:lnSpc>
              <a:spcBef>
                <a:spcPts val="1000"/>
              </a:spcBef>
              <a:buFont typeface="Arial" panose="020B0604020202020204" pitchFamily="34" charset="0"/>
              <a:buChar char="•"/>
            </a:pPr>
            <a:r>
              <a:rPr lang="en-US" sz="1600" b="0" dirty="0">
                <a:solidFill>
                  <a:schemeClr val="tx1"/>
                </a:solidFill>
                <a:latin typeface="3ds" panose="02000503020000020004" pitchFamily="50" charset="0"/>
              </a:rPr>
              <a:t>Use your CAD knowledge to design your own spoiler—get creative!</a:t>
            </a:r>
          </a:p>
          <a:p>
            <a:pPr marL="285750" indent="-285750">
              <a:lnSpc>
                <a:spcPct val="100000"/>
              </a:lnSpc>
              <a:spcBef>
                <a:spcPts val="600"/>
              </a:spcBef>
              <a:buFont typeface="Arial" panose="020B0604020202020204" pitchFamily="34" charset="0"/>
              <a:buChar char="•"/>
            </a:pPr>
            <a:endParaRPr lang="en-US" sz="1600" b="0" dirty="0">
              <a:solidFill>
                <a:schemeClr val="tx1"/>
              </a:solidFill>
              <a:latin typeface="3ds" panose="02000503020000020004" pitchFamily="50" charset="0"/>
            </a:endParaRPr>
          </a:p>
          <a:p>
            <a:pPr algn="l"/>
            <a:endParaRPr lang="en-US" sz="1600" dirty="0">
              <a:latin typeface="3ds" panose="02000503020000020004" pitchFamily="50" charset="0"/>
            </a:endParaRPr>
          </a:p>
        </p:txBody>
      </p:sp>
      <p:pic>
        <p:nvPicPr>
          <p:cNvPr id="8" name="Picture 7">
            <a:extLst>
              <a:ext uri="{FF2B5EF4-FFF2-40B4-BE49-F238E27FC236}">
                <a16:creationId xmlns:a16="http://schemas.microsoft.com/office/drawing/2014/main" id="{A4887674-4879-A680-1656-03FB92862C0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875191" y="1463358"/>
            <a:ext cx="5423123" cy="3931284"/>
          </a:xfrm>
          <a:prstGeom prst="rect">
            <a:avLst/>
          </a:prstGeom>
        </p:spPr>
      </p:pic>
    </p:spTree>
    <p:extLst>
      <p:ext uri="{BB962C8B-B14F-4D97-AF65-F5344CB8AC3E}">
        <p14:creationId xmlns:p14="http://schemas.microsoft.com/office/powerpoint/2010/main" val="4794381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855572"/>
            <a:ext cx="6067037" cy="114685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DA291C"/>
                </a:solidFill>
              </a:rPr>
              <a:t>3D PRINTING</a:t>
            </a:r>
          </a:p>
        </p:txBody>
      </p:sp>
    </p:spTree>
    <p:extLst>
      <p:ext uri="{BB962C8B-B14F-4D97-AF65-F5344CB8AC3E}">
        <p14:creationId xmlns:p14="http://schemas.microsoft.com/office/powerpoint/2010/main" val="13360432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1114664"/>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3D PRINTING – </a:t>
            </a:r>
            <a:r>
              <a:rPr lang="en-US" sz="2400" dirty="0">
                <a:solidFill>
                  <a:srgbClr val="DA291C"/>
                </a:solidFill>
              </a:rPr>
              <a:t>Nesting</a:t>
            </a:r>
          </a:p>
          <a:p>
            <a:r>
              <a:rPr lang="en-US" sz="2000" dirty="0">
                <a:latin typeface="3ds" panose="02000503020000020004" pitchFamily="50" charset="0"/>
              </a:rPr>
              <a:t>Nest your parts to print many at one time—Every part necessary to assemble one car can be printed together on most printer beds.</a:t>
            </a:r>
          </a:p>
        </p:txBody>
      </p:sp>
      <p:pic>
        <p:nvPicPr>
          <p:cNvPr id="2" name="Picture 1">
            <a:extLst>
              <a:ext uri="{FF2B5EF4-FFF2-40B4-BE49-F238E27FC236}">
                <a16:creationId xmlns:a16="http://schemas.microsoft.com/office/drawing/2014/main" id="{F25D2CBE-305A-5584-02E4-B880D908082E}"/>
              </a:ext>
            </a:extLst>
          </p:cNvPr>
          <p:cNvPicPr>
            <a:picLocks noChangeAspect="1"/>
          </p:cNvPicPr>
          <p:nvPr/>
        </p:nvPicPr>
        <p:blipFill>
          <a:blip r:embed="rId2">
            <a:extLst>
              <a:ext uri="{28A0092B-C50C-407E-A947-70E740481C1C}">
                <a14:useLocalDpi xmlns:a14="http://schemas.microsoft.com/office/drawing/2010/main" val="0"/>
              </a:ext>
            </a:extLst>
          </a:blip>
          <a:srcRect l="9142" r="9142"/>
          <a:stretch/>
        </p:blipFill>
        <p:spPr>
          <a:xfrm>
            <a:off x="3328868" y="2111246"/>
            <a:ext cx="5534264" cy="4068146"/>
          </a:xfrm>
          <a:prstGeom prst="rect">
            <a:avLst/>
          </a:prstGeom>
        </p:spPr>
      </p:pic>
    </p:spTree>
    <p:extLst>
      <p:ext uri="{BB962C8B-B14F-4D97-AF65-F5344CB8AC3E}">
        <p14:creationId xmlns:p14="http://schemas.microsoft.com/office/powerpoint/2010/main" val="40889916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9208347" cy="207390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3D PRINTING – </a:t>
            </a:r>
            <a:r>
              <a:rPr lang="en-US" sz="2400" dirty="0">
                <a:solidFill>
                  <a:srgbClr val="DA291C"/>
                </a:solidFill>
              </a:rPr>
              <a:t>Standard Orientation </a:t>
            </a:r>
          </a:p>
          <a:p>
            <a:r>
              <a:rPr lang="en-US" sz="2000" dirty="0">
                <a:latin typeface="3ds" panose="02000503020000020004" pitchFamily="50" charset="0"/>
              </a:rPr>
              <a:t>Orient the parts to minimize the use of support material by placing each one on their main flat face. Be sure to include supports for overhanging geometries.</a:t>
            </a:r>
          </a:p>
          <a:p>
            <a:r>
              <a:rPr lang="en-US" sz="2000" dirty="0">
                <a:latin typeface="3ds" panose="02000503020000020004" pitchFamily="50" charset="0"/>
              </a:rPr>
              <a:t>When prototyping or printing with classmates, consider printing multiple parts at the same time. </a:t>
            </a:r>
            <a:endParaRPr lang="en-US" sz="2000" dirty="0"/>
          </a:p>
        </p:txBody>
      </p:sp>
      <p:pic>
        <p:nvPicPr>
          <p:cNvPr id="3" name="Picture 2">
            <a:extLst>
              <a:ext uri="{FF2B5EF4-FFF2-40B4-BE49-F238E27FC236}">
                <a16:creationId xmlns:a16="http://schemas.microsoft.com/office/drawing/2014/main" id="{D0AFA11D-940A-16A2-93D9-58BF06FB7C4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782798" y="3114261"/>
            <a:ext cx="4398549" cy="3012169"/>
          </a:xfrm>
          <a:prstGeom prst="rect">
            <a:avLst/>
          </a:prstGeom>
        </p:spPr>
      </p:pic>
      <p:pic>
        <p:nvPicPr>
          <p:cNvPr id="4" name="Picture 3">
            <a:extLst>
              <a:ext uri="{FF2B5EF4-FFF2-40B4-BE49-F238E27FC236}">
                <a16:creationId xmlns:a16="http://schemas.microsoft.com/office/drawing/2014/main" id="{93F0CB59-F4A7-0B02-32E2-E43E50D0B01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35930" y="3114261"/>
            <a:ext cx="4777391" cy="3009998"/>
          </a:xfrm>
          <a:prstGeom prst="rect">
            <a:avLst/>
          </a:prstGeom>
        </p:spPr>
      </p:pic>
    </p:spTree>
    <p:extLst>
      <p:ext uri="{BB962C8B-B14F-4D97-AF65-F5344CB8AC3E}">
        <p14:creationId xmlns:p14="http://schemas.microsoft.com/office/powerpoint/2010/main" val="27873642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36468" y="924790"/>
            <a:ext cx="10604065" cy="4509953"/>
          </a:xfrm>
        </p:spPr>
        <p:txBody>
          <a:bodyPr>
            <a:spAutoFit/>
          </a:bodyPr>
          <a:lstStyle/>
          <a:p>
            <a:r>
              <a:rPr lang="en-US" sz="2400" b="1" dirty="0"/>
              <a:t>PROJECT TASKS</a:t>
            </a:r>
          </a:p>
          <a:p>
            <a:pPr marL="914400" lvl="1" indent="-457200">
              <a:buFont typeface="+mj-lt"/>
              <a:buAutoNum type="arabicPeriod"/>
            </a:pPr>
            <a:r>
              <a:rPr lang="en-US" b="0" dirty="0">
                <a:solidFill>
                  <a:schemeClr val="tx1"/>
                </a:solidFill>
              </a:rPr>
              <a:t>Create the following racer components in CAD:</a:t>
            </a:r>
          </a:p>
          <a:p>
            <a:pPr marL="1600200" lvl="2" indent="-457200"/>
            <a:r>
              <a:rPr lang="en-US" dirty="0"/>
              <a:t>Main body </a:t>
            </a:r>
          </a:p>
          <a:p>
            <a:pPr marL="1600200" lvl="2" indent="-457200"/>
            <a:r>
              <a:rPr lang="en-US" dirty="0"/>
              <a:t>Wheels</a:t>
            </a:r>
          </a:p>
          <a:p>
            <a:pPr marL="1600200" lvl="2" indent="-457200"/>
            <a:r>
              <a:rPr lang="en-US" dirty="0"/>
              <a:t>Axle Caps</a:t>
            </a:r>
          </a:p>
          <a:p>
            <a:pPr marL="1600200" lvl="2" indent="-457200"/>
            <a:r>
              <a:rPr lang="en-US" dirty="0"/>
              <a:t>Spoiler</a:t>
            </a:r>
          </a:p>
          <a:p>
            <a:pPr marL="914400" lvl="1" indent="-457200">
              <a:buFont typeface="+mj-lt"/>
              <a:buAutoNum type="arabicPeriod"/>
            </a:pPr>
            <a:r>
              <a:rPr lang="en-US" b="0" dirty="0">
                <a:solidFill>
                  <a:schemeClr val="tx1"/>
                </a:solidFill>
              </a:rPr>
              <a:t>Create an assembly of the car in CAD.</a:t>
            </a:r>
          </a:p>
          <a:p>
            <a:pPr marL="914400" lvl="1" indent="-457200">
              <a:buFont typeface="+mj-lt"/>
              <a:buAutoNum type="arabicPeriod"/>
            </a:pPr>
            <a:r>
              <a:rPr lang="en-US" b="0" dirty="0">
                <a:solidFill>
                  <a:schemeClr val="tx1"/>
                </a:solidFill>
              </a:rPr>
              <a:t>Print the physical components on a 3D printer.</a:t>
            </a:r>
          </a:p>
          <a:p>
            <a:pPr marL="914400" lvl="1" indent="-457200">
              <a:buFont typeface="+mj-lt"/>
              <a:buAutoNum type="arabicPeriod"/>
            </a:pPr>
            <a:r>
              <a:rPr lang="en-US" b="0" dirty="0">
                <a:solidFill>
                  <a:schemeClr val="tx1"/>
                </a:solidFill>
              </a:rPr>
              <a:t>Assemble the </a:t>
            </a:r>
            <a:r>
              <a:rPr lang="en-US" dirty="0"/>
              <a:t>Balloon-Powered Racer</a:t>
            </a:r>
            <a:r>
              <a:rPr lang="en-US" b="0" dirty="0">
                <a:solidFill>
                  <a:schemeClr val="tx1"/>
                </a:solidFill>
              </a:rPr>
              <a:t>.</a:t>
            </a:r>
            <a:endParaRPr lang="en-US" dirty="0"/>
          </a:p>
          <a:p>
            <a:pPr marL="914400" lvl="1" indent="-457200">
              <a:buFont typeface="+mj-lt"/>
              <a:buAutoNum type="arabicPeriod"/>
            </a:pPr>
            <a:r>
              <a:rPr lang="en-US" b="0" dirty="0">
                <a:solidFill>
                  <a:schemeClr val="tx1"/>
                </a:solidFill>
              </a:rPr>
              <a:t>Race against other students in a drag racing style competition.</a:t>
            </a:r>
          </a:p>
          <a:p>
            <a:pPr marL="914400" lvl="1" indent="-457200">
              <a:buFont typeface="+mj-lt"/>
              <a:buAutoNum type="arabicPeriod"/>
            </a:pPr>
            <a:r>
              <a:rPr lang="en-US" dirty="0"/>
              <a:t>Iterate on the design—Experiment in CAD or utilize external household items enhance the model.</a:t>
            </a:r>
            <a:endParaRPr lang="en-US" sz="1600" dirty="0"/>
          </a:p>
        </p:txBody>
      </p:sp>
    </p:spTree>
    <p:extLst>
      <p:ext uri="{BB962C8B-B14F-4D97-AF65-F5344CB8AC3E}">
        <p14:creationId xmlns:p14="http://schemas.microsoft.com/office/powerpoint/2010/main" val="41782844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3D3ADC9-1AB6-4915-8648-C53C346FEE6D}"/>
              </a:ext>
            </a:extLst>
          </p:cNvPr>
          <p:cNvSpPr/>
          <p:nvPr/>
        </p:nvSpPr>
        <p:spPr>
          <a:xfrm>
            <a:off x="487680"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r>
              <a:rPr lang="en-US" dirty="0">
                <a:latin typeface="3DS V2" pitchFamily="2" charset="0"/>
              </a:rPr>
              <a:t> </a:t>
            </a:r>
          </a:p>
          <a:p>
            <a:pPr marL="0" lvl="0" indent="0" algn="l" rtl="0">
              <a:spcBef>
                <a:spcPts val="0"/>
              </a:spcBef>
              <a:spcAft>
                <a:spcPts val="0"/>
              </a:spcAft>
              <a:buNone/>
            </a:pPr>
            <a:endParaRPr lang="en-US" i="1" dirty="0">
              <a:latin typeface="3DS V2" pitchFamily="2" charset="0"/>
            </a:endParaRPr>
          </a:p>
          <a:p>
            <a:pPr marL="0" lvl="0" indent="0" algn="l" rtl="0">
              <a:spcBef>
                <a:spcPts val="1200"/>
              </a:spcBef>
              <a:spcAft>
                <a:spcPts val="0"/>
              </a:spcAft>
              <a:buNone/>
            </a:pPr>
            <a:endParaRPr lang="en-US" dirty="0">
              <a:latin typeface="3DS V2" pitchFamily="2" charset="0"/>
            </a:endParaRPr>
          </a:p>
          <a:p>
            <a:pPr marL="0" lvl="0" indent="0" algn="l" rtl="0">
              <a:spcBef>
                <a:spcPts val="1200"/>
              </a:spcBef>
              <a:spcAft>
                <a:spcPts val="0"/>
              </a:spcAft>
              <a:buNone/>
            </a:pPr>
            <a:endParaRPr lang="en-US" sz="2800" dirty="0">
              <a:latin typeface="3DS V2" pitchFamily="2" charset="0"/>
            </a:endParaRPr>
          </a:p>
        </p:txBody>
      </p:sp>
      <p:sp>
        <p:nvSpPr>
          <p:cNvPr id="8" name="Rectangle: Rounded Corners 7">
            <a:extLst>
              <a:ext uri="{FF2B5EF4-FFF2-40B4-BE49-F238E27FC236}">
                <a16:creationId xmlns:a16="http://schemas.microsoft.com/office/drawing/2014/main" id="{A35EB5F2-9511-49D9-B046-9C0ED4E853EB}"/>
              </a:ext>
            </a:extLst>
          </p:cNvPr>
          <p:cNvSpPr/>
          <p:nvPr/>
        </p:nvSpPr>
        <p:spPr>
          <a:xfrm>
            <a:off x="6231907"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dirty="0">
              <a:latin typeface="3DS V2" pitchFamily="2" charset="0"/>
            </a:endParaRPr>
          </a:p>
        </p:txBody>
      </p:sp>
      <p:sp>
        <p:nvSpPr>
          <p:cNvPr id="9" name="TextBox 8">
            <a:extLst>
              <a:ext uri="{FF2B5EF4-FFF2-40B4-BE49-F238E27FC236}">
                <a16:creationId xmlns:a16="http://schemas.microsoft.com/office/drawing/2014/main" id="{245C9D36-C5E9-4BA9-BCF4-C007824FEA17}"/>
              </a:ext>
            </a:extLst>
          </p:cNvPr>
          <p:cNvSpPr txBox="1"/>
          <p:nvPr/>
        </p:nvSpPr>
        <p:spPr>
          <a:xfrm>
            <a:off x="2918528" y="955179"/>
            <a:ext cx="6354945" cy="923330"/>
          </a:xfrm>
          <a:prstGeom prst="rect">
            <a:avLst/>
          </a:prstGeom>
          <a:noFill/>
        </p:spPr>
        <p:txBody>
          <a:bodyPr wrap="none" rtlCol="0">
            <a:spAutoFit/>
          </a:bodyPr>
          <a:lstStyle/>
          <a:p>
            <a:r>
              <a:rPr lang="en-US" sz="5400" b="1" dirty="0">
                <a:solidFill>
                  <a:srgbClr val="DA291C"/>
                </a:solidFill>
                <a:latin typeface="3ds" panose="02000503020000020004" pitchFamily="50" charset="0"/>
              </a:rPr>
              <a:t>CLASS DISCUSSION</a:t>
            </a:r>
          </a:p>
        </p:txBody>
      </p:sp>
      <p:sp>
        <p:nvSpPr>
          <p:cNvPr id="11" name="TextBox 10">
            <a:extLst>
              <a:ext uri="{FF2B5EF4-FFF2-40B4-BE49-F238E27FC236}">
                <a16:creationId xmlns:a16="http://schemas.microsoft.com/office/drawing/2014/main" id="{AFA691FA-BE31-421C-846E-3F422D02946D}"/>
              </a:ext>
            </a:extLst>
          </p:cNvPr>
          <p:cNvSpPr txBox="1"/>
          <p:nvPr/>
        </p:nvSpPr>
        <p:spPr>
          <a:xfrm>
            <a:off x="497841" y="3456880"/>
            <a:ext cx="5404724" cy="2031325"/>
          </a:xfrm>
          <a:prstGeom prst="rect">
            <a:avLst/>
          </a:prstGeom>
          <a:noFill/>
        </p:spPr>
        <p:txBody>
          <a:bodyPr wrap="square" rtlCol="0">
            <a:spAutoFit/>
          </a:bodyPr>
          <a:lstStyle/>
          <a:p>
            <a:r>
              <a:rPr lang="en-US" i="1" dirty="0"/>
              <a:t>Questions: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u="none" strike="noStrike" cap="none" normalizeH="0" baseline="0" dirty="0">
                <a:ln>
                  <a:noFill/>
                </a:ln>
                <a:solidFill>
                  <a:schemeClr val="tx1"/>
                </a:solidFill>
                <a:effectLst/>
              </a:rPr>
              <a:t>Which of Newton’s Laws best explains how the car moves forward when powered by the balloon?</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u="none" strike="noStrike" cap="none" normalizeH="0" baseline="0" dirty="0">
                <a:ln>
                  <a:noFill/>
                </a:ln>
                <a:solidFill>
                  <a:schemeClr val="tx1"/>
                </a:solidFill>
                <a:effectLst/>
              </a:rPr>
              <a:t>How does the spinning (rotational) motion of the wheels translate into the car’s forward (lateral) motion?</a:t>
            </a:r>
          </a:p>
          <a:p>
            <a:pPr marL="285750" indent="-285750">
              <a:buFont typeface="Arial" panose="020B0604020202020204" pitchFamily="34" charset="0"/>
              <a:buChar char="•"/>
            </a:pPr>
            <a:endParaRPr lang="en-US" i="1" dirty="0"/>
          </a:p>
        </p:txBody>
      </p:sp>
      <p:cxnSp>
        <p:nvCxnSpPr>
          <p:cNvPr id="12" name="Straight Connector 11">
            <a:extLst>
              <a:ext uri="{FF2B5EF4-FFF2-40B4-BE49-F238E27FC236}">
                <a16:creationId xmlns:a16="http://schemas.microsoft.com/office/drawing/2014/main" id="{85956E30-AFC2-4D4C-81B2-3870AC51040A}"/>
              </a:ext>
            </a:extLst>
          </p:cNvPr>
          <p:cNvCxnSpPr/>
          <p:nvPr/>
        </p:nvCxnSpPr>
        <p:spPr>
          <a:xfrm>
            <a:off x="497840"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7BA299A5-204C-4795-A9A6-C3EEC5C81040}"/>
              </a:ext>
            </a:extLst>
          </p:cNvPr>
          <p:cNvSpPr txBox="1"/>
          <p:nvPr/>
        </p:nvSpPr>
        <p:spPr>
          <a:xfrm>
            <a:off x="6231908" y="3456880"/>
            <a:ext cx="5414884" cy="2308324"/>
          </a:xfrm>
          <a:prstGeom prst="rect">
            <a:avLst/>
          </a:prstGeom>
          <a:noFill/>
        </p:spPr>
        <p:txBody>
          <a:bodyPr wrap="square" rtlCol="0">
            <a:spAutoFit/>
          </a:bodyPr>
          <a:lstStyle/>
          <a:p>
            <a:r>
              <a:rPr lang="en-US" i="1" dirty="0"/>
              <a:t>Questions: </a:t>
            </a:r>
            <a:endParaRPr kumimoji="0" lang="en-US" altLang="en-US" sz="180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u="none" strike="noStrike" cap="none" normalizeH="0" baseline="0" dirty="0">
                <a:ln>
                  <a:noFill/>
                </a:ln>
                <a:solidFill>
                  <a:schemeClr val="tx1"/>
                </a:solidFill>
                <a:effectLst/>
              </a:rPr>
              <a:t>How could changing the design or location of different features affect performance? Which aspects can we change to increase speed, endurance, or stability?</a:t>
            </a:r>
          </a:p>
          <a:p>
            <a:pPr lvl="1" eaLnBrk="0" fontAlgn="base" hangingPunct="0">
              <a:spcBef>
                <a:spcPct val="0"/>
              </a:spcBef>
              <a:spcAft>
                <a:spcPct val="0"/>
              </a:spcAft>
              <a:buFontTx/>
              <a:buChar char="•"/>
            </a:pPr>
            <a:r>
              <a:rPr lang="en-US" altLang="en-US" dirty="0"/>
              <a:t>Should we move the balloon mount to the middle?</a:t>
            </a:r>
          </a:p>
          <a:p>
            <a:pPr lvl="1" eaLnBrk="0" fontAlgn="base" hangingPunct="0">
              <a:spcBef>
                <a:spcPct val="0"/>
              </a:spcBef>
              <a:spcAft>
                <a:spcPct val="0"/>
              </a:spcAft>
              <a:buFontTx/>
              <a:buChar char="•"/>
            </a:pPr>
            <a:r>
              <a:rPr kumimoji="0" lang="en-US" altLang="en-US" u="none" strike="noStrike" cap="none" normalizeH="0" baseline="0" dirty="0">
                <a:ln>
                  <a:noFill/>
                </a:ln>
                <a:solidFill>
                  <a:schemeClr val="tx1"/>
                </a:solidFill>
                <a:effectLst/>
              </a:rPr>
              <a:t>What happens if we widen the exhaust tube</a:t>
            </a:r>
            <a:r>
              <a:rPr lang="en-US" altLang="en-US" dirty="0"/>
              <a:t>?</a:t>
            </a:r>
          </a:p>
          <a:p>
            <a:pPr lvl="1" eaLnBrk="0" fontAlgn="base" hangingPunct="0">
              <a:spcBef>
                <a:spcPct val="0"/>
              </a:spcBef>
              <a:spcAft>
                <a:spcPct val="0"/>
              </a:spcAft>
              <a:buFontTx/>
              <a:buChar char="•"/>
            </a:pPr>
            <a:r>
              <a:rPr kumimoji="0" lang="en-US" altLang="en-US" u="none" strike="noStrike" cap="none" normalizeH="0" baseline="0" dirty="0">
                <a:ln>
                  <a:noFill/>
                </a:ln>
                <a:solidFill>
                  <a:schemeClr val="tx1"/>
                </a:solidFill>
                <a:effectLst/>
              </a:rPr>
              <a:t>What </a:t>
            </a:r>
            <a:r>
              <a:rPr lang="en-US" altLang="en-US" dirty="0"/>
              <a:t>if the front was longer or heavier?</a:t>
            </a:r>
            <a:endParaRPr kumimoji="0" lang="en-US" altLang="en-US" u="none" strike="noStrike" cap="none" normalizeH="0" baseline="0" dirty="0">
              <a:ln>
                <a:noFill/>
              </a:ln>
              <a:solidFill>
                <a:schemeClr val="tx1"/>
              </a:solidFill>
              <a:effectLst/>
            </a:endParaRPr>
          </a:p>
          <a:p>
            <a:pPr marL="285750" indent="-285750">
              <a:buFont typeface="Arial" panose="020B0604020202020204" pitchFamily="34" charset="0"/>
              <a:buChar char="•"/>
            </a:pPr>
            <a:endParaRPr lang="en-US" i="1" dirty="0"/>
          </a:p>
        </p:txBody>
      </p:sp>
      <p:cxnSp>
        <p:nvCxnSpPr>
          <p:cNvPr id="14" name="Straight Connector 13">
            <a:extLst>
              <a:ext uri="{FF2B5EF4-FFF2-40B4-BE49-F238E27FC236}">
                <a16:creationId xmlns:a16="http://schemas.microsoft.com/office/drawing/2014/main" id="{4F4AC078-143B-4017-87C0-BDEC4A6D1E49}"/>
              </a:ext>
            </a:extLst>
          </p:cNvPr>
          <p:cNvCxnSpPr/>
          <p:nvPr/>
        </p:nvCxnSpPr>
        <p:spPr>
          <a:xfrm>
            <a:off x="6231907"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2025227" y="5235787"/>
            <a:ext cx="3583093" cy="785706"/>
          </a:xfrm>
          <a:prstGeom prst="rect">
            <a:avLst/>
          </a:prstGeom>
        </p:spPr>
        <p:txBody>
          <a:bodyPr vert="horz" wrap="square" lIns="91440" tIns="45720" rIns="91440" bIns="45720" rtlCol="0">
            <a:normAutofit/>
          </a:bodyPr>
          <a:lstStyle/>
          <a:p>
            <a:pPr marL="0" indent="0" algn="l">
              <a:buNone/>
            </a:pPr>
            <a:endParaRPr lang="en-US" sz="1600" dirty="0">
              <a:effectLst/>
              <a:latin typeface="Segoe UI" panose="020B0502040204020203" pitchFamily="34" charset="0"/>
            </a:endParaRPr>
          </a:p>
        </p:txBody>
      </p:sp>
      <p:sp>
        <p:nvSpPr>
          <p:cNvPr id="3" name="TextBox 2"/>
          <p:cNvSpPr txBox="1"/>
          <p:nvPr/>
        </p:nvSpPr>
        <p:spPr>
          <a:xfrm>
            <a:off x="795087" y="3931457"/>
            <a:ext cx="4737361" cy="1660198"/>
          </a:xfrm>
          <a:prstGeom prst="rect">
            <a:avLst/>
          </a:prstGeom>
        </p:spPr>
        <p:txBody>
          <a:bodyPr vert="horz" wrap="square" lIns="91440" tIns="45720" rIns="91440" bIns="45720" rtlCol="0">
            <a:noAutofit/>
          </a:bodyPr>
          <a:lstStyle/>
          <a:p>
            <a:pPr marL="0" indent="0" algn="l">
              <a:buNone/>
            </a:pPr>
            <a:endParaRPr lang="en-US" sz="1600" dirty="0">
              <a:effectLst/>
              <a:latin typeface="Segoe UI" panose="020B0502040204020203" pitchFamily="34" charset="0"/>
            </a:endParaRPr>
          </a:p>
        </p:txBody>
      </p:sp>
      <p:sp>
        <p:nvSpPr>
          <p:cNvPr id="15" name="TextBox 14"/>
          <p:cNvSpPr txBox="1"/>
          <p:nvPr/>
        </p:nvSpPr>
        <p:spPr>
          <a:xfrm>
            <a:off x="6585175" y="3931457"/>
            <a:ext cx="4834957" cy="1660198"/>
          </a:xfrm>
          <a:prstGeom prst="rect">
            <a:avLst/>
          </a:prstGeom>
        </p:spPr>
        <p:txBody>
          <a:bodyPr vert="horz" wrap="square" lIns="91440" tIns="45720" rIns="91440" bIns="45720" rtlCol="0">
            <a:noAutofit/>
          </a:bodyPr>
          <a:lstStyle/>
          <a:p>
            <a:pPr marL="0" indent="0" algn="l">
              <a:buNone/>
            </a:pPr>
            <a:endParaRPr lang="en-US" sz="1600" dirty="0">
              <a:effectLst/>
              <a:latin typeface="Segoe UI" panose="020B0502040204020203" pitchFamily="34" charset="0"/>
            </a:endParaRPr>
          </a:p>
        </p:txBody>
      </p:sp>
      <p:sp>
        <p:nvSpPr>
          <p:cNvPr id="17" name="TextBox 16"/>
          <p:cNvSpPr txBox="1"/>
          <p:nvPr/>
        </p:nvSpPr>
        <p:spPr>
          <a:xfrm>
            <a:off x="795087" y="2471737"/>
            <a:ext cx="4610032" cy="646331"/>
          </a:xfrm>
          <a:prstGeom prst="rect">
            <a:avLst/>
          </a:prstGeom>
        </p:spPr>
        <p:txBody>
          <a:bodyPr vert="horz" wrap="square" lIns="91440" tIns="45720" rIns="91440" bIns="45720" rtlCol="0">
            <a:spAutoFit/>
          </a:bodyPr>
          <a:lstStyle/>
          <a:p>
            <a:r>
              <a:rPr lang="en-US" sz="2000" dirty="0">
                <a:latin typeface="3ds" panose="02000503020000020004" pitchFamily="50" charset="0"/>
              </a:rPr>
              <a:t>Consider the motion of the racer.</a:t>
            </a:r>
          </a:p>
          <a:p>
            <a:pPr marL="0" indent="0" algn="l">
              <a:buNone/>
            </a:pPr>
            <a:endParaRPr lang="en-US" sz="1600" dirty="0">
              <a:effectLst/>
              <a:latin typeface="3ds" panose="02000503020000020004" pitchFamily="50" charset="0"/>
            </a:endParaRPr>
          </a:p>
        </p:txBody>
      </p:sp>
      <p:sp>
        <p:nvSpPr>
          <p:cNvPr id="18" name="TextBox 17"/>
          <p:cNvSpPr txBox="1"/>
          <p:nvPr/>
        </p:nvSpPr>
        <p:spPr>
          <a:xfrm>
            <a:off x="6585175" y="2471737"/>
            <a:ext cx="4834957" cy="707886"/>
          </a:xfrm>
          <a:prstGeom prst="rect">
            <a:avLst/>
          </a:prstGeom>
        </p:spPr>
        <p:txBody>
          <a:bodyPr vert="horz" wrap="square" lIns="91440" tIns="45720" rIns="91440" bIns="45720" rtlCol="0">
            <a:spAutoFit/>
          </a:bodyPr>
          <a:lstStyle/>
          <a:p>
            <a:pPr lvl="0">
              <a:spcBef>
                <a:spcPts val="1200"/>
              </a:spcBef>
            </a:pPr>
            <a:r>
              <a:rPr lang="en-US" sz="2000" dirty="0">
                <a:latin typeface="3ds" panose="02000503020000020004" pitchFamily="50" charset="0"/>
              </a:rPr>
              <a:t>Think about how the components are designed and assembled.</a:t>
            </a:r>
            <a:endParaRPr lang="en-US" sz="1600" dirty="0">
              <a:effectLst/>
              <a:latin typeface="Segoe UI" panose="020B0502040204020203" pitchFamily="34" charset="0"/>
            </a:endParaRPr>
          </a:p>
        </p:txBody>
      </p:sp>
    </p:spTree>
    <p:extLst>
      <p:ext uri="{BB962C8B-B14F-4D97-AF65-F5344CB8AC3E}">
        <p14:creationId xmlns:p14="http://schemas.microsoft.com/office/powerpoint/2010/main" val="42881236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718036"/>
            <a:ext cx="6369518" cy="142192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a:solidFill>
                  <a:srgbClr val="DA291C"/>
                </a:solidFill>
              </a:rPr>
              <a:t>The template slides in the following section are provided for your convenience. We encourage you to customize this presentation for your needs.</a:t>
            </a:r>
          </a:p>
        </p:txBody>
      </p:sp>
    </p:spTree>
    <p:extLst>
      <p:ext uri="{BB962C8B-B14F-4D97-AF65-F5344CB8AC3E}">
        <p14:creationId xmlns:p14="http://schemas.microsoft.com/office/powerpoint/2010/main" val="4205075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10916816" cy="301774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LEARNING</a:t>
            </a:r>
            <a:r>
              <a:rPr lang="en-US" sz="2400" b="1" dirty="0">
                <a:solidFill>
                  <a:srgbClr val="000000"/>
                </a:solidFill>
              </a:rPr>
              <a:t> </a:t>
            </a:r>
            <a:r>
              <a:rPr lang="en-US" sz="2400" b="1" dirty="0">
                <a:solidFill>
                  <a:srgbClr val="DA291C"/>
                </a:solidFill>
              </a:rPr>
              <a:t>OBJECTIVES</a:t>
            </a:r>
          </a:p>
          <a:p>
            <a:pPr lvl="1" algn="just">
              <a:spcBef>
                <a:spcPts val="1200"/>
              </a:spcBef>
            </a:pPr>
            <a:r>
              <a:rPr lang="en-US" sz="2000" dirty="0"/>
              <a:t>Understand simple engineering and design concepts behind racing cars</a:t>
            </a:r>
          </a:p>
          <a:p>
            <a:pPr lvl="1" algn="just">
              <a:spcBef>
                <a:spcPts val="1200"/>
              </a:spcBef>
            </a:pPr>
            <a:r>
              <a:rPr lang="en-US" sz="2000" dirty="0"/>
              <a:t>Explore real world applications of Newton’s laws of motion</a:t>
            </a:r>
          </a:p>
          <a:p>
            <a:pPr lvl="1" algn="just">
              <a:spcBef>
                <a:spcPts val="1200"/>
              </a:spcBef>
            </a:pPr>
            <a:r>
              <a:rPr lang="en-US" sz="2000" dirty="0"/>
              <a:t>Learn new applications of basic CAD features</a:t>
            </a:r>
          </a:p>
          <a:p>
            <a:pPr lvl="1" algn="just">
              <a:spcBef>
                <a:spcPts val="1200"/>
              </a:spcBef>
            </a:pPr>
            <a:r>
              <a:rPr lang="en-US" sz="2000" dirty="0"/>
              <a:t>Design with constraints by applying design intent to the project</a:t>
            </a:r>
          </a:p>
          <a:p>
            <a:pPr lvl="1" algn="just">
              <a:spcBef>
                <a:spcPts val="1200"/>
              </a:spcBef>
            </a:pPr>
            <a:r>
              <a:rPr lang="en-US" sz="2000" dirty="0"/>
              <a:t>Begin your own design iteration, balancing engineering functionality and creativity </a:t>
            </a:r>
          </a:p>
          <a:p>
            <a:pPr lvl="1" algn="just">
              <a:spcBef>
                <a:spcPts val="1200"/>
              </a:spcBef>
            </a:pPr>
            <a:r>
              <a:rPr lang="en-US" sz="2000" dirty="0"/>
              <a:t>Explore and understand the basics of additive manufacturing (3D printing)</a:t>
            </a:r>
          </a:p>
        </p:txBody>
      </p:sp>
    </p:spTree>
    <p:extLst>
      <p:ext uri="{BB962C8B-B14F-4D97-AF65-F5344CB8AC3E}">
        <p14:creationId xmlns:p14="http://schemas.microsoft.com/office/powerpoint/2010/main" val="21829159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36914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LOREM IPSUM</a:t>
            </a:r>
          </a:p>
          <a:p>
            <a:pPr lvl="1" algn="just">
              <a:spcBef>
                <a:spcPts val="1200"/>
              </a:spcBef>
            </a:pPr>
            <a:r>
              <a:rPr lang="en-US" sz="2000" dirty="0"/>
              <a:t>XXX</a:t>
            </a:r>
          </a:p>
          <a:p>
            <a:pPr marL="0" indent="0" algn="just">
              <a:buFont typeface="Arial" panose="020B0604020202020204" pitchFamily="34" charset="0"/>
              <a:buNone/>
            </a:pPr>
            <a:endParaRPr lang="en-US" sz="2400" b="1" dirty="0">
              <a:solidFill>
                <a:srgbClr val="DA291C"/>
              </a:solidFill>
            </a:endParaRPr>
          </a:p>
        </p:txBody>
      </p:sp>
    </p:spTree>
    <p:extLst>
      <p:ext uri="{BB962C8B-B14F-4D97-AF65-F5344CB8AC3E}">
        <p14:creationId xmlns:p14="http://schemas.microsoft.com/office/powerpoint/2010/main" val="36076774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5377675" cy="427661"/>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TIMELINE</a:t>
            </a:r>
          </a:p>
        </p:txBody>
      </p:sp>
      <p:sp>
        <p:nvSpPr>
          <p:cNvPr id="7" name="AutoShape 2">
            <a:extLst>
              <a:ext uri="{FF2B5EF4-FFF2-40B4-BE49-F238E27FC236}">
                <a16:creationId xmlns:a16="http://schemas.microsoft.com/office/drawing/2014/main" id="{F427F07E-CE49-4F4A-9AAA-4AF53571F340}"/>
              </a:ext>
            </a:extLst>
          </p:cNvPr>
          <p:cNvSpPr>
            <a:spLocks noChangeAspect="1" noChangeArrowheads="1"/>
          </p:cNvSpPr>
          <p:nvPr/>
        </p:nvSpPr>
        <p:spPr bwMode="auto">
          <a:xfrm>
            <a:off x="6222129" y="312808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9" name="Straight Arrow Connector 8">
            <a:extLst>
              <a:ext uri="{FF2B5EF4-FFF2-40B4-BE49-F238E27FC236}">
                <a16:creationId xmlns:a16="http://schemas.microsoft.com/office/drawing/2014/main" id="{BEF66185-9F91-4EC8-9128-1298B34C24FC}"/>
              </a:ext>
            </a:extLst>
          </p:cNvPr>
          <p:cNvCxnSpPr>
            <a:cxnSpLocks/>
          </p:cNvCxnSpPr>
          <p:nvPr/>
        </p:nvCxnSpPr>
        <p:spPr>
          <a:xfrm>
            <a:off x="478951" y="3722108"/>
            <a:ext cx="1063343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Rectangle: Rounded Corners 9">
            <a:extLst>
              <a:ext uri="{FF2B5EF4-FFF2-40B4-BE49-F238E27FC236}">
                <a16:creationId xmlns:a16="http://schemas.microsoft.com/office/drawing/2014/main" id="{0AA226DA-64B0-48EA-A161-944A34D48717}"/>
              </a:ext>
            </a:extLst>
          </p:cNvPr>
          <p:cNvSpPr/>
          <p:nvPr/>
        </p:nvSpPr>
        <p:spPr>
          <a:xfrm>
            <a:off x="477644" y="1945071"/>
            <a:ext cx="2914198"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140494">
              <a:buSzPct val="100000"/>
            </a:pPr>
            <a:r>
              <a:rPr lang="en-US" sz="1400" dirty="0">
                <a:latin typeface="3ds" panose="02000503020000020004" pitchFamily="50" charset="0"/>
              </a:rPr>
              <a:t>XXX</a:t>
            </a:r>
            <a:endParaRPr lang="en-US" sz="1400" dirty="0">
              <a:latin typeface="3DS V2" pitchFamily="2" charset="0"/>
            </a:endParaRPr>
          </a:p>
        </p:txBody>
      </p:sp>
      <p:sp>
        <p:nvSpPr>
          <p:cNvPr id="11" name="Rectangle: Rounded Corners 10">
            <a:extLst>
              <a:ext uri="{FF2B5EF4-FFF2-40B4-BE49-F238E27FC236}">
                <a16:creationId xmlns:a16="http://schemas.microsoft.com/office/drawing/2014/main" id="{AC04415D-8668-4D60-8E54-D85B55206194}"/>
              </a:ext>
            </a:extLst>
          </p:cNvPr>
          <p:cNvSpPr/>
          <p:nvPr/>
        </p:nvSpPr>
        <p:spPr>
          <a:xfrm>
            <a:off x="4112130" y="1945071"/>
            <a:ext cx="2239787"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p>
        </p:txBody>
      </p:sp>
      <p:sp>
        <p:nvSpPr>
          <p:cNvPr id="13" name="Rectangle: Rounded Corners 12">
            <a:extLst>
              <a:ext uri="{FF2B5EF4-FFF2-40B4-BE49-F238E27FC236}">
                <a16:creationId xmlns:a16="http://schemas.microsoft.com/office/drawing/2014/main" id="{38BCDD2C-57F5-419D-8235-F149EE11F46B}"/>
              </a:ext>
            </a:extLst>
          </p:cNvPr>
          <p:cNvSpPr/>
          <p:nvPr/>
        </p:nvSpPr>
        <p:spPr>
          <a:xfrm>
            <a:off x="7055027" y="1945071"/>
            <a:ext cx="2425304"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p>
        </p:txBody>
      </p:sp>
      <p:sp>
        <p:nvSpPr>
          <p:cNvPr id="14" name="Rectangle: Rounded Corners 13">
            <a:extLst>
              <a:ext uri="{FF2B5EF4-FFF2-40B4-BE49-F238E27FC236}">
                <a16:creationId xmlns:a16="http://schemas.microsoft.com/office/drawing/2014/main" id="{23D472B0-3C2B-40CD-86F3-B1C9C0C66219}"/>
              </a:ext>
            </a:extLst>
          </p:cNvPr>
          <p:cNvSpPr/>
          <p:nvPr/>
        </p:nvSpPr>
        <p:spPr>
          <a:xfrm>
            <a:off x="1414950" y="4126194"/>
            <a:ext cx="2602912"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p>
        </p:txBody>
      </p:sp>
      <p:sp>
        <p:nvSpPr>
          <p:cNvPr id="15" name="Rectangle: Rounded Corners 14">
            <a:extLst>
              <a:ext uri="{FF2B5EF4-FFF2-40B4-BE49-F238E27FC236}">
                <a16:creationId xmlns:a16="http://schemas.microsoft.com/office/drawing/2014/main" id="{78BFAEAA-BF44-46C6-8889-D7529C214A11}"/>
              </a:ext>
            </a:extLst>
          </p:cNvPr>
          <p:cNvSpPr/>
          <p:nvPr/>
        </p:nvSpPr>
        <p:spPr>
          <a:xfrm>
            <a:off x="4660823" y="4126194"/>
            <a:ext cx="2239787"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p>
        </p:txBody>
      </p:sp>
      <p:sp>
        <p:nvSpPr>
          <p:cNvPr id="16" name="Rectangle: Rounded Corners 15">
            <a:extLst>
              <a:ext uri="{FF2B5EF4-FFF2-40B4-BE49-F238E27FC236}">
                <a16:creationId xmlns:a16="http://schemas.microsoft.com/office/drawing/2014/main" id="{91939686-AA78-42A7-BF86-59AF33E551AC}"/>
              </a:ext>
            </a:extLst>
          </p:cNvPr>
          <p:cNvSpPr/>
          <p:nvPr/>
        </p:nvSpPr>
        <p:spPr>
          <a:xfrm>
            <a:off x="7561637" y="4126194"/>
            <a:ext cx="2859058"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endParaRPr lang="en-US" sz="1400" dirty="0">
              <a:latin typeface="3DS V2" pitchFamily="2" charset="0"/>
            </a:endParaRPr>
          </a:p>
        </p:txBody>
      </p:sp>
      <p:cxnSp>
        <p:nvCxnSpPr>
          <p:cNvPr id="17" name="Straight Connector 16">
            <a:extLst>
              <a:ext uri="{FF2B5EF4-FFF2-40B4-BE49-F238E27FC236}">
                <a16:creationId xmlns:a16="http://schemas.microsoft.com/office/drawing/2014/main" id="{CE3D7308-A1FB-400B-A50E-2882D02CEF34}"/>
              </a:ext>
            </a:extLst>
          </p:cNvPr>
          <p:cNvCxnSpPr>
            <a:cxnSpLocks/>
          </p:cNvCxnSpPr>
          <p:nvPr/>
        </p:nvCxnSpPr>
        <p:spPr>
          <a:xfrm>
            <a:off x="1276944"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B60E6B3-8A17-42AF-9E8E-A8843281067F}"/>
              </a:ext>
            </a:extLst>
          </p:cNvPr>
          <p:cNvSpPr txBox="1"/>
          <p:nvPr/>
        </p:nvSpPr>
        <p:spPr>
          <a:xfrm>
            <a:off x="343675" y="1559216"/>
            <a:ext cx="627095" cy="430887"/>
          </a:xfrm>
          <a:prstGeom prst="rect">
            <a:avLst/>
          </a:prstGeom>
          <a:noFill/>
        </p:spPr>
        <p:txBody>
          <a:bodyPr wrap="none" rtlCol="0">
            <a:spAutoFit/>
          </a:bodyPr>
          <a:lstStyle/>
          <a:p>
            <a:r>
              <a:rPr lang="en-US" sz="2200" b="1" dirty="0"/>
              <a:t>XXX</a:t>
            </a:r>
          </a:p>
        </p:txBody>
      </p:sp>
      <p:cxnSp>
        <p:nvCxnSpPr>
          <p:cNvPr id="19" name="Straight Connector 18">
            <a:extLst>
              <a:ext uri="{FF2B5EF4-FFF2-40B4-BE49-F238E27FC236}">
                <a16:creationId xmlns:a16="http://schemas.microsoft.com/office/drawing/2014/main" id="{0FE93883-D5B1-47F6-9EB4-751F532F4B04}"/>
              </a:ext>
            </a:extLst>
          </p:cNvPr>
          <p:cNvCxnSpPr>
            <a:cxnSpLocks/>
          </p:cNvCxnSpPr>
          <p:nvPr/>
        </p:nvCxnSpPr>
        <p:spPr>
          <a:xfrm>
            <a:off x="4677861"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89F945BC-2239-43C9-BAC5-D642C5D0850C}"/>
              </a:ext>
            </a:extLst>
          </p:cNvPr>
          <p:cNvSpPr txBox="1"/>
          <p:nvPr/>
        </p:nvSpPr>
        <p:spPr>
          <a:xfrm>
            <a:off x="4030196" y="1559216"/>
            <a:ext cx="627095" cy="430887"/>
          </a:xfrm>
          <a:prstGeom prst="rect">
            <a:avLst/>
          </a:prstGeom>
          <a:noFill/>
        </p:spPr>
        <p:txBody>
          <a:bodyPr wrap="none" rtlCol="0">
            <a:spAutoFit/>
          </a:bodyPr>
          <a:lstStyle/>
          <a:p>
            <a:r>
              <a:rPr lang="en-US" sz="2200" b="1" dirty="0"/>
              <a:t>XXX</a:t>
            </a:r>
          </a:p>
        </p:txBody>
      </p:sp>
      <p:cxnSp>
        <p:nvCxnSpPr>
          <p:cNvPr id="21" name="Straight Connector 20">
            <a:extLst>
              <a:ext uri="{FF2B5EF4-FFF2-40B4-BE49-F238E27FC236}">
                <a16:creationId xmlns:a16="http://schemas.microsoft.com/office/drawing/2014/main" id="{F07E68F8-6B32-46D6-B54A-B921E99E357F}"/>
              </a:ext>
            </a:extLst>
          </p:cNvPr>
          <p:cNvCxnSpPr>
            <a:cxnSpLocks/>
          </p:cNvCxnSpPr>
          <p:nvPr/>
        </p:nvCxnSpPr>
        <p:spPr>
          <a:xfrm>
            <a:off x="7722735"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E2AAAC4-4842-44DA-963B-F8D5EBB77415}"/>
              </a:ext>
            </a:extLst>
          </p:cNvPr>
          <p:cNvSpPr txBox="1"/>
          <p:nvPr/>
        </p:nvSpPr>
        <p:spPr>
          <a:xfrm>
            <a:off x="7055027" y="1559216"/>
            <a:ext cx="627095" cy="430887"/>
          </a:xfrm>
          <a:prstGeom prst="rect">
            <a:avLst/>
          </a:prstGeom>
          <a:noFill/>
        </p:spPr>
        <p:txBody>
          <a:bodyPr wrap="none" rtlCol="0">
            <a:spAutoFit/>
          </a:bodyPr>
          <a:lstStyle/>
          <a:p>
            <a:r>
              <a:rPr lang="en-US" sz="2200" b="1" dirty="0"/>
              <a:t>XXX</a:t>
            </a:r>
          </a:p>
        </p:txBody>
      </p:sp>
      <p:cxnSp>
        <p:nvCxnSpPr>
          <p:cNvPr id="23" name="Straight Connector 22">
            <a:extLst>
              <a:ext uri="{FF2B5EF4-FFF2-40B4-BE49-F238E27FC236}">
                <a16:creationId xmlns:a16="http://schemas.microsoft.com/office/drawing/2014/main" id="{2CCBB96B-F431-419A-A144-C51B02F11058}"/>
              </a:ext>
            </a:extLst>
          </p:cNvPr>
          <p:cNvCxnSpPr>
            <a:cxnSpLocks/>
          </p:cNvCxnSpPr>
          <p:nvPr/>
        </p:nvCxnSpPr>
        <p:spPr>
          <a:xfrm>
            <a:off x="2818459" y="373268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33DC470-A073-44CD-BE32-5FE27BABF3B3}"/>
              </a:ext>
            </a:extLst>
          </p:cNvPr>
          <p:cNvSpPr txBox="1"/>
          <p:nvPr/>
        </p:nvSpPr>
        <p:spPr>
          <a:xfrm>
            <a:off x="1288999" y="5633055"/>
            <a:ext cx="627095" cy="430887"/>
          </a:xfrm>
          <a:prstGeom prst="rect">
            <a:avLst/>
          </a:prstGeom>
          <a:noFill/>
        </p:spPr>
        <p:txBody>
          <a:bodyPr wrap="none" rtlCol="0">
            <a:spAutoFit/>
          </a:bodyPr>
          <a:lstStyle/>
          <a:p>
            <a:r>
              <a:rPr lang="en-US" sz="2200" b="1" dirty="0"/>
              <a:t>XXX</a:t>
            </a:r>
          </a:p>
        </p:txBody>
      </p:sp>
      <p:cxnSp>
        <p:nvCxnSpPr>
          <p:cNvPr id="25" name="Straight Connector 24">
            <a:extLst>
              <a:ext uri="{FF2B5EF4-FFF2-40B4-BE49-F238E27FC236}">
                <a16:creationId xmlns:a16="http://schemas.microsoft.com/office/drawing/2014/main" id="{754F9C9B-5661-4543-932C-DEEFCE737EFE}"/>
              </a:ext>
            </a:extLst>
          </p:cNvPr>
          <p:cNvCxnSpPr>
            <a:cxnSpLocks/>
          </p:cNvCxnSpPr>
          <p:nvPr/>
        </p:nvCxnSpPr>
        <p:spPr>
          <a:xfrm>
            <a:off x="5922790" y="3730700"/>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B9201529-4A03-4C0F-9644-9EB428645D68}"/>
              </a:ext>
            </a:extLst>
          </p:cNvPr>
          <p:cNvSpPr txBox="1"/>
          <p:nvPr/>
        </p:nvSpPr>
        <p:spPr>
          <a:xfrm>
            <a:off x="4481958" y="5633055"/>
            <a:ext cx="627095" cy="430887"/>
          </a:xfrm>
          <a:prstGeom prst="rect">
            <a:avLst/>
          </a:prstGeom>
          <a:noFill/>
        </p:spPr>
        <p:txBody>
          <a:bodyPr wrap="none" rtlCol="0">
            <a:spAutoFit/>
          </a:bodyPr>
          <a:lstStyle/>
          <a:p>
            <a:r>
              <a:rPr lang="en-US" sz="2200" b="1" dirty="0"/>
              <a:t>XXX</a:t>
            </a:r>
          </a:p>
        </p:txBody>
      </p:sp>
      <p:cxnSp>
        <p:nvCxnSpPr>
          <p:cNvPr id="27" name="Straight Connector 26">
            <a:extLst>
              <a:ext uri="{FF2B5EF4-FFF2-40B4-BE49-F238E27FC236}">
                <a16:creationId xmlns:a16="http://schemas.microsoft.com/office/drawing/2014/main" id="{613FCA84-4329-4CF5-A4F1-A51E753CE1AA}"/>
              </a:ext>
            </a:extLst>
          </p:cNvPr>
          <p:cNvCxnSpPr>
            <a:cxnSpLocks/>
          </p:cNvCxnSpPr>
          <p:nvPr/>
        </p:nvCxnSpPr>
        <p:spPr>
          <a:xfrm>
            <a:off x="9235158" y="3738142"/>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684BC3A4-ECF3-4337-A2E4-18B58E2BAB2A}"/>
              </a:ext>
            </a:extLst>
          </p:cNvPr>
          <p:cNvSpPr txBox="1"/>
          <p:nvPr/>
        </p:nvSpPr>
        <p:spPr>
          <a:xfrm>
            <a:off x="7543571" y="5633055"/>
            <a:ext cx="627095" cy="430887"/>
          </a:xfrm>
          <a:prstGeom prst="rect">
            <a:avLst/>
          </a:prstGeom>
          <a:noFill/>
        </p:spPr>
        <p:txBody>
          <a:bodyPr wrap="none" rtlCol="0">
            <a:spAutoFit/>
          </a:bodyPr>
          <a:lstStyle/>
          <a:p>
            <a:r>
              <a:rPr lang="en-US" sz="2200" b="1" dirty="0"/>
              <a:t>XXX</a:t>
            </a:r>
          </a:p>
        </p:txBody>
      </p:sp>
    </p:spTree>
    <p:extLst>
      <p:ext uri="{BB962C8B-B14F-4D97-AF65-F5344CB8AC3E}">
        <p14:creationId xmlns:p14="http://schemas.microsoft.com/office/powerpoint/2010/main" val="24595549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3D3ADC9-1AB6-4915-8648-C53C346FEE6D}"/>
              </a:ext>
            </a:extLst>
          </p:cNvPr>
          <p:cNvSpPr/>
          <p:nvPr/>
        </p:nvSpPr>
        <p:spPr>
          <a:xfrm>
            <a:off x="487680"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r>
              <a:rPr lang="en-US" dirty="0">
                <a:latin typeface="3DS V2" pitchFamily="2" charset="0"/>
              </a:rPr>
              <a:t> </a:t>
            </a:r>
          </a:p>
          <a:p>
            <a:pPr marL="0" lvl="0" indent="0" algn="l" rtl="0">
              <a:spcBef>
                <a:spcPts val="0"/>
              </a:spcBef>
              <a:spcAft>
                <a:spcPts val="0"/>
              </a:spcAft>
              <a:buNone/>
            </a:pPr>
            <a:endParaRPr lang="en-US" i="1" dirty="0">
              <a:latin typeface="3DS V2" pitchFamily="2" charset="0"/>
            </a:endParaRPr>
          </a:p>
          <a:p>
            <a:pPr marL="0" lvl="0" indent="0" algn="l" rtl="0">
              <a:spcBef>
                <a:spcPts val="1200"/>
              </a:spcBef>
              <a:spcAft>
                <a:spcPts val="0"/>
              </a:spcAft>
              <a:buNone/>
            </a:pPr>
            <a:endParaRPr lang="en-US" dirty="0">
              <a:latin typeface="3DS V2" pitchFamily="2" charset="0"/>
            </a:endParaRPr>
          </a:p>
          <a:p>
            <a:pPr marL="0" lvl="0" indent="0" algn="l" rtl="0">
              <a:spcBef>
                <a:spcPts val="1200"/>
              </a:spcBef>
              <a:spcAft>
                <a:spcPts val="0"/>
              </a:spcAft>
              <a:buNone/>
            </a:pPr>
            <a:endParaRPr lang="en-US" sz="2800" dirty="0">
              <a:latin typeface="3DS V2" pitchFamily="2" charset="0"/>
            </a:endParaRPr>
          </a:p>
        </p:txBody>
      </p:sp>
      <p:sp>
        <p:nvSpPr>
          <p:cNvPr id="8" name="Rectangle: Rounded Corners 7">
            <a:extLst>
              <a:ext uri="{FF2B5EF4-FFF2-40B4-BE49-F238E27FC236}">
                <a16:creationId xmlns:a16="http://schemas.microsoft.com/office/drawing/2014/main" id="{A35EB5F2-9511-49D9-B046-9C0ED4E853EB}"/>
              </a:ext>
            </a:extLst>
          </p:cNvPr>
          <p:cNvSpPr/>
          <p:nvPr/>
        </p:nvSpPr>
        <p:spPr>
          <a:xfrm>
            <a:off x="6231907"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dirty="0">
              <a:latin typeface="3DS V2" pitchFamily="2" charset="0"/>
            </a:endParaRPr>
          </a:p>
        </p:txBody>
      </p:sp>
      <p:sp>
        <p:nvSpPr>
          <p:cNvPr id="9" name="TextBox 8">
            <a:extLst>
              <a:ext uri="{FF2B5EF4-FFF2-40B4-BE49-F238E27FC236}">
                <a16:creationId xmlns:a16="http://schemas.microsoft.com/office/drawing/2014/main" id="{245C9D36-C5E9-4BA9-BCF4-C007824FEA17}"/>
              </a:ext>
            </a:extLst>
          </p:cNvPr>
          <p:cNvSpPr txBox="1"/>
          <p:nvPr/>
        </p:nvSpPr>
        <p:spPr>
          <a:xfrm>
            <a:off x="2918528" y="955179"/>
            <a:ext cx="6354945" cy="923330"/>
          </a:xfrm>
          <a:prstGeom prst="rect">
            <a:avLst/>
          </a:prstGeom>
          <a:noFill/>
        </p:spPr>
        <p:txBody>
          <a:bodyPr wrap="none" rtlCol="0">
            <a:spAutoFit/>
          </a:bodyPr>
          <a:lstStyle/>
          <a:p>
            <a:r>
              <a:rPr lang="en-US" sz="5400" b="1" dirty="0">
                <a:solidFill>
                  <a:srgbClr val="DA291C"/>
                </a:solidFill>
                <a:latin typeface="3ds" panose="02000503020000020004" pitchFamily="50" charset="0"/>
              </a:rPr>
              <a:t>CLASS DISCUSSION</a:t>
            </a:r>
          </a:p>
        </p:txBody>
      </p:sp>
      <p:sp>
        <p:nvSpPr>
          <p:cNvPr id="11" name="TextBox 10">
            <a:extLst>
              <a:ext uri="{FF2B5EF4-FFF2-40B4-BE49-F238E27FC236}">
                <a16:creationId xmlns:a16="http://schemas.microsoft.com/office/drawing/2014/main" id="{AFA691FA-BE31-421C-846E-3F422D02946D}"/>
              </a:ext>
            </a:extLst>
          </p:cNvPr>
          <p:cNvSpPr txBox="1"/>
          <p:nvPr/>
        </p:nvSpPr>
        <p:spPr>
          <a:xfrm>
            <a:off x="497840" y="3505006"/>
            <a:ext cx="1063112" cy="369332"/>
          </a:xfrm>
          <a:prstGeom prst="rect">
            <a:avLst/>
          </a:prstGeom>
          <a:noFill/>
        </p:spPr>
        <p:txBody>
          <a:bodyPr wrap="none" rtlCol="0">
            <a:spAutoFit/>
          </a:bodyPr>
          <a:lstStyle/>
          <a:p>
            <a:r>
              <a:rPr lang="en-US" i="1" dirty="0"/>
              <a:t>Question: </a:t>
            </a:r>
          </a:p>
        </p:txBody>
      </p:sp>
      <p:cxnSp>
        <p:nvCxnSpPr>
          <p:cNvPr id="12" name="Straight Connector 11">
            <a:extLst>
              <a:ext uri="{FF2B5EF4-FFF2-40B4-BE49-F238E27FC236}">
                <a16:creationId xmlns:a16="http://schemas.microsoft.com/office/drawing/2014/main" id="{85956E30-AFC2-4D4C-81B2-3870AC51040A}"/>
              </a:ext>
            </a:extLst>
          </p:cNvPr>
          <p:cNvCxnSpPr/>
          <p:nvPr/>
        </p:nvCxnSpPr>
        <p:spPr>
          <a:xfrm>
            <a:off x="497840"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7BA299A5-204C-4795-A9A6-C3EEC5C81040}"/>
              </a:ext>
            </a:extLst>
          </p:cNvPr>
          <p:cNvSpPr txBox="1"/>
          <p:nvPr/>
        </p:nvSpPr>
        <p:spPr>
          <a:xfrm>
            <a:off x="6231907" y="3505006"/>
            <a:ext cx="1063112" cy="369332"/>
          </a:xfrm>
          <a:prstGeom prst="rect">
            <a:avLst/>
          </a:prstGeom>
          <a:noFill/>
        </p:spPr>
        <p:txBody>
          <a:bodyPr wrap="none" rtlCol="0">
            <a:spAutoFit/>
          </a:bodyPr>
          <a:lstStyle/>
          <a:p>
            <a:r>
              <a:rPr lang="en-US" i="1" dirty="0"/>
              <a:t>Question: </a:t>
            </a:r>
          </a:p>
        </p:txBody>
      </p:sp>
      <p:cxnSp>
        <p:nvCxnSpPr>
          <p:cNvPr id="14" name="Straight Connector 13">
            <a:extLst>
              <a:ext uri="{FF2B5EF4-FFF2-40B4-BE49-F238E27FC236}">
                <a16:creationId xmlns:a16="http://schemas.microsoft.com/office/drawing/2014/main" id="{4F4AC078-143B-4017-87C0-BDEC4A6D1E49}"/>
              </a:ext>
            </a:extLst>
          </p:cNvPr>
          <p:cNvCxnSpPr/>
          <p:nvPr/>
        </p:nvCxnSpPr>
        <p:spPr>
          <a:xfrm>
            <a:off x="6231907"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2025227" y="5235787"/>
            <a:ext cx="3583093" cy="785706"/>
          </a:xfrm>
          <a:prstGeom prst="rect">
            <a:avLst/>
          </a:prstGeom>
        </p:spPr>
        <p:txBody>
          <a:bodyPr vert="horz" wrap="square" lIns="91440" tIns="45720" rIns="91440" bIns="45720" rtlCol="0">
            <a:normAutofit/>
          </a:bodyPr>
          <a:lstStyle/>
          <a:p>
            <a:pPr marL="0" indent="0" algn="l">
              <a:buNone/>
            </a:pPr>
            <a:endParaRPr lang="en-US" sz="1600" dirty="0">
              <a:effectLst/>
              <a:latin typeface="Segoe UI" panose="020B0502040204020203" pitchFamily="34" charset="0"/>
            </a:endParaRPr>
          </a:p>
        </p:txBody>
      </p:sp>
      <p:sp>
        <p:nvSpPr>
          <p:cNvPr id="3" name="TextBox 2"/>
          <p:cNvSpPr txBox="1"/>
          <p:nvPr/>
        </p:nvSpPr>
        <p:spPr>
          <a:xfrm>
            <a:off x="795088" y="3931457"/>
            <a:ext cx="4246880" cy="1032113"/>
          </a:xfrm>
          <a:prstGeom prst="rect">
            <a:avLst/>
          </a:prstGeom>
        </p:spPr>
        <p:txBody>
          <a:bodyPr vert="horz" wrap="square" lIns="91440" tIns="45720" rIns="91440" bIns="45720" rtlCol="0">
            <a:noAutofit/>
          </a:bodyPr>
          <a:lstStyle/>
          <a:p>
            <a:r>
              <a:rPr lang="en-US" sz="2400" dirty="0">
                <a:latin typeface="3ds" panose="02000503020000020004" pitchFamily="50" charset="0"/>
              </a:rPr>
              <a:t>Lorem Ipsum</a:t>
            </a:r>
          </a:p>
          <a:p>
            <a:pPr marL="0" indent="0" algn="l">
              <a:buNone/>
            </a:pPr>
            <a:endParaRPr lang="en-US" sz="1600" dirty="0">
              <a:effectLst/>
              <a:latin typeface="Segoe UI" panose="020B0502040204020203" pitchFamily="34" charset="0"/>
            </a:endParaRPr>
          </a:p>
        </p:txBody>
      </p:sp>
      <p:sp>
        <p:nvSpPr>
          <p:cNvPr id="15" name="TextBox 14"/>
          <p:cNvSpPr txBox="1"/>
          <p:nvPr/>
        </p:nvSpPr>
        <p:spPr>
          <a:xfrm>
            <a:off x="6585175" y="3931457"/>
            <a:ext cx="5061616" cy="1710730"/>
          </a:xfrm>
          <a:prstGeom prst="rect">
            <a:avLst/>
          </a:prstGeom>
        </p:spPr>
        <p:txBody>
          <a:bodyPr vert="horz" wrap="square" lIns="91440" tIns="45720" rIns="91440" bIns="45720" rtlCol="0">
            <a:noAutofit/>
          </a:bodyPr>
          <a:lstStyle/>
          <a:p>
            <a:pPr lvl="0">
              <a:spcBef>
                <a:spcPts val="1200"/>
              </a:spcBef>
            </a:pPr>
            <a:r>
              <a:rPr lang="en-US" sz="2400" dirty="0">
                <a:latin typeface="3DS V2" pitchFamily="2" charset="0"/>
              </a:rPr>
              <a:t>Lorem Ipsum</a:t>
            </a:r>
          </a:p>
          <a:p>
            <a:pPr marL="0" indent="0" algn="l">
              <a:buNone/>
            </a:pPr>
            <a:endParaRPr lang="en-US" sz="1600" dirty="0">
              <a:effectLst/>
              <a:latin typeface="Segoe UI" panose="020B0502040204020203" pitchFamily="34" charset="0"/>
            </a:endParaRPr>
          </a:p>
        </p:txBody>
      </p:sp>
      <p:sp>
        <p:nvSpPr>
          <p:cNvPr id="17" name="TextBox 16"/>
          <p:cNvSpPr txBox="1"/>
          <p:nvPr/>
        </p:nvSpPr>
        <p:spPr>
          <a:xfrm>
            <a:off x="795088" y="2586458"/>
            <a:ext cx="4610032" cy="646331"/>
          </a:xfrm>
          <a:prstGeom prst="rect">
            <a:avLst/>
          </a:prstGeom>
        </p:spPr>
        <p:txBody>
          <a:bodyPr vert="horz" wrap="square" lIns="91440" tIns="45720" rIns="91440" bIns="45720" rtlCol="0">
            <a:spAutoFit/>
          </a:bodyPr>
          <a:lstStyle/>
          <a:p>
            <a:r>
              <a:rPr lang="en-US" sz="2000" dirty="0">
                <a:latin typeface="3ds" panose="02000503020000020004" pitchFamily="50" charset="0"/>
              </a:rPr>
              <a:t>Lorem Ipsum</a:t>
            </a:r>
          </a:p>
          <a:p>
            <a:pPr marL="0" indent="0" algn="l">
              <a:buNone/>
            </a:pPr>
            <a:endParaRPr lang="en-US" sz="1600" dirty="0">
              <a:effectLst/>
              <a:latin typeface="3ds" panose="02000503020000020004" pitchFamily="50" charset="0"/>
            </a:endParaRPr>
          </a:p>
        </p:txBody>
      </p:sp>
      <p:sp>
        <p:nvSpPr>
          <p:cNvPr id="18" name="TextBox 17"/>
          <p:cNvSpPr txBox="1"/>
          <p:nvPr/>
        </p:nvSpPr>
        <p:spPr>
          <a:xfrm>
            <a:off x="6585175" y="2471737"/>
            <a:ext cx="4971627" cy="646331"/>
          </a:xfrm>
          <a:prstGeom prst="rect">
            <a:avLst/>
          </a:prstGeom>
        </p:spPr>
        <p:txBody>
          <a:bodyPr vert="horz" wrap="square" lIns="91440" tIns="45720" rIns="91440" bIns="45720" rtlCol="0">
            <a:spAutoFit/>
          </a:bodyPr>
          <a:lstStyle/>
          <a:p>
            <a:pPr lvl="0">
              <a:spcBef>
                <a:spcPts val="1200"/>
              </a:spcBef>
            </a:pPr>
            <a:r>
              <a:rPr lang="en-US" sz="2000" dirty="0">
                <a:latin typeface="3ds" panose="02000503020000020004" pitchFamily="50" charset="0"/>
              </a:rPr>
              <a:t>Lorem Ipsum</a:t>
            </a:r>
          </a:p>
          <a:p>
            <a:pPr marL="0" indent="0" algn="l">
              <a:buNone/>
            </a:pPr>
            <a:endParaRPr lang="en-US" sz="1600" dirty="0">
              <a:effectLst/>
              <a:latin typeface="Segoe UI" panose="020B0502040204020203" pitchFamily="34" charset="0"/>
            </a:endParaRPr>
          </a:p>
        </p:txBody>
      </p:sp>
    </p:spTree>
    <p:extLst>
      <p:ext uri="{BB962C8B-B14F-4D97-AF65-F5344CB8AC3E}">
        <p14:creationId xmlns:p14="http://schemas.microsoft.com/office/powerpoint/2010/main" val="1185546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855572"/>
            <a:ext cx="6067037" cy="11468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DA291C"/>
                </a:solidFill>
              </a:rPr>
              <a:t>BACKGROUND</a:t>
            </a:r>
          </a:p>
        </p:txBody>
      </p:sp>
    </p:spTree>
    <p:extLst>
      <p:ext uri="{BB962C8B-B14F-4D97-AF65-F5344CB8AC3E}">
        <p14:creationId xmlns:p14="http://schemas.microsoft.com/office/powerpoint/2010/main" val="1367332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11187404" cy="188872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HISTORY</a:t>
            </a:r>
          </a:p>
          <a:p>
            <a:pPr marL="0" indent="0" algn="just">
              <a:buFont typeface="Arial" panose="020B0604020202020204" pitchFamily="34" charset="0"/>
              <a:buNone/>
            </a:pPr>
            <a:r>
              <a:rPr lang="en-US" sz="1600" dirty="0">
                <a:latin typeface="3ds" panose="02000503020000020004" pitchFamily="50" charset="0"/>
              </a:rPr>
              <a:t>This design was inspired by several iconic early racers, such as the Alfa Romeo 158, </a:t>
            </a:r>
            <a:r>
              <a:rPr lang="fr-FR" sz="1600" dirty="0">
                <a:latin typeface="3ds" panose="02000503020000020004" pitchFamily="50" charset="0"/>
              </a:rPr>
              <a:t>Cooper T43, and Lotus 49</a:t>
            </a:r>
            <a:r>
              <a:rPr lang="en-US" sz="1600" dirty="0">
                <a:latin typeface="3ds" panose="02000503020000020004" pitchFamily="50" charset="0"/>
              </a:rPr>
              <a:t>. These vehicles were among the most advanced of their time, featuring streamlined bodies, open cockpits, and exposed wheels—all trademarks of early Grand Prix racing. Their designs prioritized speed and mechanical simplicity, each new model rapidly innovating over the competition of the mid 20</a:t>
            </a:r>
            <a:r>
              <a:rPr lang="en-US" sz="1600" baseline="30000" dirty="0">
                <a:latin typeface="3ds" panose="02000503020000020004" pitchFamily="50" charset="0"/>
              </a:rPr>
              <a:t>th</a:t>
            </a:r>
            <a:r>
              <a:rPr lang="en-US" sz="1600" dirty="0">
                <a:latin typeface="3ds" panose="02000503020000020004" pitchFamily="50" charset="0"/>
              </a:rPr>
              <a:t> Century. Despite a lack of advanced tools, these cars handled exceptionally well at high speeds, laying the groundwork for modern racecar aerodynamics and design. This project pays tribute to their timeless style and engineering spirit.</a:t>
            </a:r>
          </a:p>
        </p:txBody>
      </p:sp>
      <p:grpSp>
        <p:nvGrpSpPr>
          <p:cNvPr id="18" name="Group 17">
            <a:extLst>
              <a:ext uri="{FF2B5EF4-FFF2-40B4-BE49-F238E27FC236}">
                <a16:creationId xmlns:a16="http://schemas.microsoft.com/office/drawing/2014/main" id="{34D3C2A1-6B15-823C-CE02-56E72C78E814}"/>
              </a:ext>
            </a:extLst>
          </p:cNvPr>
          <p:cNvGrpSpPr/>
          <p:nvPr/>
        </p:nvGrpSpPr>
        <p:grpSpPr>
          <a:xfrm>
            <a:off x="780577" y="3059289"/>
            <a:ext cx="10630845" cy="2403191"/>
            <a:chOff x="825278" y="2798030"/>
            <a:chExt cx="10630845" cy="2403191"/>
          </a:xfrm>
        </p:grpSpPr>
        <p:pic>
          <p:nvPicPr>
            <p:cNvPr id="17" name="Picture 2" descr="Cooper T43 - Wikipedia">
              <a:extLst>
                <a:ext uri="{FF2B5EF4-FFF2-40B4-BE49-F238E27FC236}">
                  <a16:creationId xmlns:a16="http://schemas.microsoft.com/office/drawing/2014/main" id="{78AB5C6F-04B0-6E79-338E-74C1C96F5D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2739" y="2845599"/>
              <a:ext cx="3140285" cy="235562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lfa Romeo 158/159 Alfetta - Wikipedia">
              <a:extLst>
                <a:ext uri="{FF2B5EF4-FFF2-40B4-BE49-F238E27FC236}">
                  <a16:creationId xmlns:a16="http://schemas.microsoft.com/office/drawing/2014/main" id="{DCA7D35F-1D22-820B-C2E4-4AC42A7944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278" y="2803316"/>
              <a:ext cx="3140285" cy="235521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41865330-E4C0-5CA5-A324-ECB20CA8A9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583" r="1583"/>
            <a:stretch/>
          </p:blipFill>
          <p:spPr bwMode="auto">
            <a:xfrm>
              <a:off x="8220200" y="2798030"/>
              <a:ext cx="3235923" cy="2360500"/>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TextBox 18">
            <a:extLst>
              <a:ext uri="{FF2B5EF4-FFF2-40B4-BE49-F238E27FC236}">
                <a16:creationId xmlns:a16="http://schemas.microsoft.com/office/drawing/2014/main" id="{AB682A68-E581-9557-2809-AAF098354E17}"/>
              </a:ext>
            </a:extLst>
          </p:cNvPr>
          <p:cNvSpPr txBox="1"/>
          <p:nvPr/>
        </p:nvSpPr>
        <p:spPr>
          <a:xfrm>
            <a:off x="1529625" y="5570376"/>
            <a:ext cx="1642188" cy="303782"/>
          </a:xfrm>
          <a:prstGeom prst="rect">
            <a:avLst/>
          </a:prstGeom>
        </p:spPr>
        <p:txBody>
          <a:bodyPr vert="horz" wrap="none" lIns="91440" tIns="45720" rIns="91440" bIns="45720" rtlCol="0">
            <a:normAutofit fontScale="92500" lnSpcReduction="10000"/>
          </a:bodyPr>
          <a:lstStyle/>
          <a:p>
            <a:pPr marL="0" indent="0" algn="ctr">
              <a:buNone/>
            </a:pPr>
            <a:r>
              <a:rPr lang="en-US" sz="1600" dirty="0">
                <a:effectLst/>
                <a:latin typeface="Segoe UI" panose="020B0502040204020203" pitchFamily="34" charset="0"/>
              </a:rPr>
              <a:t>Alfa Romeo 158/159</a:t>
            </a:r>
          </a:p>
          <a:p>
            <a:pPr marL="0" indent="0" algn="ctr">
              <a:buNone/>
            </a:pPr>
            <a:endParaRPr lang="en-US" sz="1600" dirty="0">
              <a:effectLst/>
              <a:latin typeface="Segoe UI" panose="020B0502040204020203" pitchFamily="34" charset="0"/>
            </a:endParaRPr>
          </a:p>
        </p:txBody>
      </p:sp>
      <p:sp>
        <p:nvSpPr>
          <p:cNvPr id="20" name="TextBox 19">
            <a:extLst>
              <a:ext uri="{FF2B5EF4-FFF2-40B4-BE49-F238E27FC236}">
                <a16:creationId xmlns:a16="http://schemas.microsoft.com/office/drawing/2014/main" id="{8D2A7C0E-E6EF-D409-3437-425E26D434E2}"/>
              </a:ext>
            </a:extLst>
          </p:cNvPr>
          <p:cNvSpPr txBox="1"/>
          <p:nvPr/>
        </p:nvSpPr>
        <p:spPr>
          <a:xfrm>
            <a:off x="5274906" y="5570376"/>
            <a:ext cx="1642188" cy="303782"/>
          </a:xfrm>
          <a:prstGeom prst="rect">
            <a:avLst/>
          </a:prstGeom>
        </p:spPr>
        <p:txBody>
          <a:bodyPr vert="horz" wrap="none" lIns="91440" tIns="45720" rIns="91440" bIns="45720" rtlCol="0">
            <a:normAutofit fontScale="92500" lnSpcReduction="10000"/>
          </a:bodyPr>
          <a:lstStyle/>
          <a:p>
            <a:pPr marL="0" indent="0" algn="ctr">
              <a:buNone/>
            </a:pPr>
            <a:r>
              <a:rPr lang="en-US" sz="1600" dirty="0">
                <a:effectLst/>
                <a:latin typeface="Segoe UI" panose="020B0502040204020203" pitchFamily="34" charset="0"/>
              </a:rPr>
              <a:t>Cooper T43</a:t>
            </a:r>
          </a:p>
        </p:txBody>
      </p:sp>
      <p:sp>
        <p:nvSpPr>
          <p:cNvPr id="21" name="TextBox 20">
            <a:extLst>
              <a:ext uri="{FF2B5EF4-FFF2-40B4-BE49-F238E27FC236}">
                <a16:creationId xmlns:a16="http://schemas.microsoft.com/office/drawing/2014/main" id="{D799B6E6-2C55-9201-1B97-A778D84EA361}"/>
              </a:ext>
            </a:extLst>
          </p:cNvPr>
          <p:cNvSpPr txBox="1"/>
          <p:nvPr/>
        </p:nvSpPr>
        <p:spPr>
          <a:xfrm>
            <a:off x="8972366" y="5537098"/>
            <a:ext cx="1642188" cy="303782"/>
          </a:xfrm>
          <a:prstGeom prst="rect">
            <a:avLst/>
          </a:prstGeom>
        </p:spPr>
        <p:txBody>
          <a:bodyPr vert="horz" wrap="none" lIns="91440" tIns="45720" rIns="91440" bIns="45720" rtlCol="0">
            <a:normAutofit fontScale="92500" lnSpcReduction="10000"/>
          </a:bodyPr>
          <a:lstStyle/>
          <a:p>
            <a:pPr marL="0" indent="0" algn="ctr">
              <a:buNone/>
            </a:pPr>
            <a:r>
              <a:rPr lang="en-US" sz="1600" dirty="0">
                <a:effectLst/>
                <a:latin typeface="Segoe UI" panose="020B0502040204020203" pitchFamily="34" charset="0"/>
              </a:rPr>
              <a:t>Lotus 49</a:t>
            </a:r>
          </a:p>
        </p:txBody>
      </p:sp>
      <p:sp>
        <p:nvSpPr>
          <p:cNvPr id="2" name="TextBox 1">
            <a:extLst>
              <a:ext uri="{FF2B5EF4-FFF2-40B4-BE49-F238E27FC236}">
                <a16:creationId xmlns:a16="http://schemas.microsoft.com/office/drawing/2014/main" id="{4C14A709-C040-75C0-C273-9D17C8FF2339}"/>
              </a:ext>
            </a:extLst>
          </p:cNvPr>
          <p:cNvSpPr txBox="1"/>
          <p:nvPr/>
        </p:nvSpPr>
        <p:spPr>
          <a:xfrm>
            <a:off x="1003030" y="5840880"/>
            <a:ext cx="914400" cy="914400"/>
          </a:xfrm>
          <a:prstGeom prst="rect">
            <a:avLst/>
          </a:prstGeom>
        </p:spPr>
        <p:txBody>
          <a:bodyPr vert="horz" wrap="none" lIns="91440" tIns="45720" rIns="91440" bIns="45720" rtlCol="0">
            <a:normAutofit/>
          </a:bodyPr>
          <a:lstStyle/>
          <a:p>
            <a:r>
              <a:rPr lang="en-US" sz="800" dirty="0">
                <a:effectLst/>
                <a:latin typeface="Segoe UI" panose="020B0502040204020203" pitchFamily="34" charset="0"/>
              </a:rPr>
              <a:t>”</a:t>
            </a:r>
            <a:r>
              <a:rPr lang="en-US" sz="800" dirty="0">
                <a:effectLst/>
                <a:latin typeface="Segoe UI" panose="020B0502040204020203" pitchFamily="34" charset="0"/>
                <a:hlinkClick r:id="rId5"/>
              </a:rPr>
              <a:t>Alfa Romeo 159</a:t>
            </a:r>
            <a:r>
              <a:rPr lang="en-US" sz="800" dirty="0">
                <a:latin typeface="Segoe UI" panose="020B0502040204020203" pitchFamily="34" charset="0"/>
              </a:rPr>
              <a:t>” by </a:t>
            </a:r>
            <a:r>
              <a:rPr lang="en-US" sz="800" dirty="0">
                <a:effectLst/>
                <a:latin typeface="Segoe UI" panose="020B0502040204020203" pitchFamily="34" charset="0"/>
                <a:hlinkClick r:id="rId6"/>
              </a:rPr>
              <a:t>Lennart </a:t>
            </a:r>
            <a:r>
              <a:rPr lang="en-US" sz="800" dirty="0" err="1">
                <a:effectLst/>
                <a:latin typeface="Segoe UI" panose="020B0502040204020203" pitchFamily="34" charset="0"/>
                <a:hlinkClick r:id="rId6"/>
              </a:rPr>
              <a:t>Coopmans</a:t>
            </a:r>
            <a:r>
              <a:rPr lang="en-US" sz="800" dirty="0">
                <a:effectLst/>
                <a:latin typeface="Segoe UI" panose="020B0502040204020203" pitchFamily="34" charset="0"/>
              </a:rPr>
              <a:t> </a:t>
            </a:r>
            <a:r>
              <a:rPr lang="en-US" sz="800" dirty="0">
                <a:effectLst/>
                <a:latin typeface="Segoe UI" panose="020B0502040204020203" pitchFamily="34" charset="0"/>
                <a:hlinkClick r:id="rId7"/>
              </a:rPr>
              <a:t>CC BY-SA 2.5</a:t>
            </a:r>
            <a:endParaRPr lang="en-US" sz="800" dirty="0">
              <a:effectLst/>
              <a:latin typeface="Segoe UI" panose="020B0502040204020203" pitchFamily="34" charset="0"/>
            </a:endParaRPr>
          </a:p>
          <a:p>
            <a:pPr marL="0" indent="0" algn="l">
              <a:buNone/>
            </a:pPr>
            <a:endParaRPr lang="en-US" sz="1600" dirty="0">
              <a:effectLst/>
              <a:latin typeface="Segoe UI" panose="020B0502040204020203" pitchFamily="34" charset="0"/>
            </a:endParaRPr>
          </a:p>
        </p:txBody>
      </p:sp>
      <p:sp>
        <p:nvSpPr>
          <p:cNvPr id="3" name="TextBox 2">
            <a:extLst>
              <a:ext uri="{FF2B5EF4-FFF2-40B4-BE49-F238E27FC236}">
                <a16:creationId xmlns:a16="http://schemas.microsoft.com/office/drawing/2014/main" id="{37A55F51-7784-9667-C316-5E9EDCDFCB3C}"/>
              </a:ext>
            </a:extLst>
          </p:cNvPr>
          <p:cNvSpPr txBox="1"/>
          <p:nvPr/>
        </p:nvSpPr>
        <p:spPr>
          <a:xfrm>
            <a:off x="4687748" y="5840880"/>
            <a:ext cx="914400" cy="914400"/>
          </a:xfrm>
          <a:prstGeom prst="rect">
            <a:avLst/>
          </a:prstGeom>
        </p:spPr>
        <p:txBody>
          <a:bodyPr vert="horz" wrap="none" lIns="91440" tIns="45720" rIns="91440" bIns="45720" rtlCol="0">
            <a:normAutofit/>
          </a:bodyPr>
          <a:lstStyle/>
          <a:p>
            <a:r>
              <a:rPr lang="en-US" sz="800" dirty="0">
                <a:effectLst/>
                <a:latin typeface="Segoe UI" panose="020B0502040204020203" pitchFamily="34" charset="0"/>
              </a:rPr>
              <a:t>”</a:t>
            </a:r>
            <a:r>
              <a:rPr lang="en-US" sz="800" dirty="0">
                <a:effectLst/>
                <a:latin typeface="Segoe UI" panose="020B0502040204020203" pitchFamily="34" charset="0"/>
                <a:hlinkClick r:id="rId8"/>
              </a:rPr>
              <a:t>A Cooper T43 in Formula Two Form</a:t>
            </a:r>
            <a:r>
              <a:rPr lang="en-US" sz="800" dirty="0">
                <a:latin typeface="Segoe UI" panose="020B0502040204020203" pitchFamily="34" charset="0"/>
              </a:rPr>
              <a:t>” by </a:t>
            </a:r>
            <a:r>
              <a:rPr lang="en-US" sz="800" dirty="0">
                <a:effectLst/>
                <a:latin typeface="Segoe UI" panose="020B0502040204020203" pitchFamily="34" charset="0"/>
                <a:hlinkClick r:id="rId9"/>
              </a:rPr>
              <a:t>Pyrope</a:t>
            </a:r>
            <a:r>
              <a:rPr lang="en-US" sz="800" dirty="0">
                <a:effectLst/>
                <a:latin typeface="Segoe UI" panose="020B0502040204020203" pitchFamily="34" charset="0"/>
              </a:rPr>
              <a:t> </a:t>
            </a:r>
            <a:r>
              <a:rPr lang="en-US" sz="800" dirty="0">
                <a:effectLst/>
                <a:latin typeface="Segoe UI" panose="020B0502040204020203" pitchFamily="34" charset="0"/>
                <a:hlinkClick r:id="rId10"/>
              </a:rPr>
              <a:t>CC BY-SA 3.0</a:t>
            </a:r>
            <a:endParaRPr lang="en-US" sz="800" dirty="0">
              <a:effectLst/>
              <a:latin typeface="Segoe UI" panose="020B0502040204020203" pitchFamily="34" charset="0"/>
            </a:endParaRPr>
          </a:p>
          <a:p>
            <a:pPr marL="0" indent="0" algn="l">
              <a:buNone/>
            </a:pPr>
            <a:endParaRPr lang="en-US" sz="1600" dirty="0">
              <a:effectLst/>
              <a:latin typeface="Segoe UI" panose="020B0502040204020203" pitchFamily="34" charset="0"/>
            </a:endParaRPr>
          </a:p>
        </p:txBody>
      </p:sp>
      <p:sp>
        <p:nvSpPr>
          <p:cNvPr id="5" name="TextBox 4">
            <a:extLst>
              <a:ext uri="{FF2B5EF4-FFF2-40B4-BE49-F238E27FC236}">
                <a16:creationId xmlns:a16="http://schemas.microsoft.com/office/drawing/2014/main" id="{3F0D649A-C4AC-0B91-21BB-651A728F266C}"/>
              </a:ext>
            </a:extLst>
          </p:cNvPr>
          <p:cNvSpPr txBox="1"/>
          <p:nvPr/>
        </p:nvSpPr>
        <p:spPr>
          <a:xfrm>
            <a:off x="8372467" y="5840880"/>
            <a:ext cx="914400" cy="914400"/>
          </a:xfrm>
          <a:prstGeom prst="rect">
            <a:avLst/>
          </a:prstGeom>
        </p:spPr>
        <p:txBody>
          <a:bodyPr vert="horz" wrap="none" lIns="91440" tIns="45720" rIns="91440" bIns="45720" rtlCol="0">
            <a:normAutofit/>
          </a:bodyPr>
          <a:lstStyle/>
          <a:p>
            <a:r>
              <a:rPr lang="en-US" sz="800" dirty="0">
                <a:effectLst/>
                <a:latin typeface="Segoe UI" panose="020B0502040204020203" pitchFamily="34" charset="0"/>
              </a:rPr>
              <a:t>”</a:t>
            </a:r>
            <a:r>
              <a:rPr lang="en-US" sz="800" dirty="0">
                <a:effectLst/>
                <a:latin typeface="Segoe UI" panose="020B0502040204020203" pitchFamily="34" charset="0"/>
                <a:hlinkClick r:id="rId11"/>
              </a:rPr>
              <a:t>The 49C being demonstrated in 2005</a:t>
            </a:r>
            <a:r>
              <a:rPr lang="en-US" sz="800" dirty="0">
                <a:latin typeface="Segoe UI" panose="020B0502040204020203" pitchFamily="34" charset="0"/>
              </a:rPr>
              <a:t>” by </a:t>
            </a:r>
            <a:r>
              <a:rPr lang="en-US" sz="800" dirty="0" err="1">
                <a:effectLst/>
                <a:latin typeface="Segoe UI" panose="020B0502040204020203" pitchFamily="34" charset="0"/>
                <a:hlinkClick r:id="rId12"/>
              </a:rPr>
              <a:t>Softeis</a:t>
            </a:r>
            <a:r>
              <a:rPr lang="en-US" sz="800" dirty="0">
                <a:effectLst/>
                <a:latin typeface="Segoe UI" panose="020B0502040204020203" pitchFamily="34" charset="0"/>
              </a:rPr>
              <a:t> </a:t>
            </a:r>
            <a:r>
              <a:rPr lang="en-US" sz="800" dirty="0">
                <a:effectLst/>
                <a:latin typeface="Segoe UI" panose="020B0502040204020203" pitchFamily="34" charset="0"/>
                <a:hlinkClick r:id="rId10"/>
              </a:rPr>
              <a:t>CC BY-SA 3.0</a:t>
            </a:r>
            <a:endParaRPr lang="en-US" sz="800" dirty="0">
              <a:effectLst/>
              <a:latin typeface="Segoe UI" panose="020B0502040204020203" pitchFamily="34" charset="0"/>
            </a:endParaRPr>
          </a:p>
          <a:p>
            <a:pPr marL="0" indent="0" algn="l">
              <a:buNone/>
            </a:pPr>
            <a:endParaRPr lang="en-US" sz="1600" dirty="0">
              <a:effectLst/>
              <a:latin typeface="Segoe UI" panose="020B0502040204020203" pitchFamily="34" charset="0"/>
            </a:endParaRPr>
          </a:p>
        </p:txBody>
      </p:sp>
    </p:spTree>
    <p:extLst>
      <p:ext uri="{BB962C8B-B14F-4D97-AF65-F5344CB8AC3E}">
        <p14:creationId xmlns:p14="http://schemas.microsoft.com/office/powerpoint/2010/main" val="1835321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11187404" cy="284488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NEWTON’S LAWS OF MOTION</a:t>
            </a:r>
          </a:p>
          <a:p>
            <a:pPr marL="0" indent="0" algn="just">
              <a:buFont typeface="Arial" panose="020B0604020202020204" pitchFamily="34" charset="0"/>
              <a:buNone/>
            </a:pPr>
            <a:r>
              <a:rPr lang="en-US" sz="1600" dirty="0">
                <a:latin typeface="3ds" panose="02000503020000020004" pitchFamily="50" charset="0"/>
              </a:rPr>
              <a:t>Newton’s three laws of motion describe how forces affect the movement of objects:</a:t>
            </a:r>
          </a:p>
          <a:p>
            <a:pPr marL="342900" indent="-342900" algn="just">
              <a:buFont typeface="+mj-lt"/>
              <a:buAutoNum type="arabicPeriod"/>
            </a:pPr>
            <a:r>
              <a:rPr lang="en-US" sz="1600" b="1" dirty="0"/>
              <a:t>INERTIA: </a:t>
            </a:r>
            <a:r>
              <a:rPr lang="en-US" sz="1600" dirty="0"/>
              <a:t>A body in motion remains in motion, or a body in rest remains at rest, unless acted upon by an external force. </a:t>
            </a:r>
            <a:endParaRPr lang="en-US" sz="1600" b="1" dirty="0"/>
          </a:p>
          <a:p>
            <a:pPr marL="342900" indent="-342900" algn="just">
              <a:buFont typeface="+mj-lt"/>
              <a:buAutoNum type="arabicPeriod"/>
            </a:pPr>
            <a:r>
              <a:rPr lang="en-US" sz="1600" b="1" dirty="0"/>
              <a:t>FORCE = MASS x ACCELERATION: </a:t>
            </a:r>
            <a:r>
              <a:rPr lang="en-US" sz="1600" dirty="0"/>
              <a:t>Acceleration of an object is proportional to the force applied to it, and inversely related to its mass.</a:t>
            </a:r>
            <a:endParaRPr lang="en-US" sz="1600" b="1" dirty="0">
              <a:latin typeface="3ds" panose="02000503020000020004" pitchFamily="50" charset="0"/>
            </a:endParaRPr>
          </a:p>
          <a:p>
            <a:pPr marL="342900" indent="-342900" algn="just">
              <a:buFont typeface="+mj-lt"/>
              <a:buAutoNum type="arabicPeriod"/>
            </a:pPr>
            <a:r>
              <a:rPr lang="en-US" sz="1600" b="1" dirty="0"/>
              <a:t>ACTION &amp; REACTION: </a:t>
            </a:r>
            <a:r>
              <a:rPr lang="en-US" sz="1600" dirty="0"/>
              <a:t>For every action, there is an equal and opposite reaction.</a:t>
            </a:r>
          </a:p>
          <a:p>
            <a:pPr marL="0" indent="0" algn="just">
              <a:buNone/>
            </a:pPr>
            <a:r>
              <a:rPr lang="en-US" sz="1600" dirty="0"/>
              <a:t>These principles help us understand how the balloon propels the racer forward and how design choices impact the racer’s performance.</a:t>
            </a:r>
          </a:p>
        </p:txBody>
      </p:sp>
      <p:pic>
        <p:nvPicPr>
          <p:cNvPr id="3" name="Picture 2">
            <a:extLst>
              <a:ext uri="{FF2B5EF4-FFF2-40B4-BE49-F238E27FC236}">
                <a16:creationId xmlns:a16="http://schemas.microsoft.com/office/drawing/2014/main" id="{D254178A-F2B8-2A82-471E-46F926D84BA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556946" y="4311647"/>
            <a:ext cx="4903028" cy="2007163"/>
          </a:xfrm>
          <a:prstGeom prst="rect">
            <a:avLst/>
          </a:prstGeom>
        </p:spPr>
      </p:pic>
      <p:sp>
        <p:nvSpPr>
          <p:cNvPr id="5" name="Arrow: Down 4">
            <a:extLst>
              <a:ext uri="{FF2B5EF4-FFF2-40B4-BE49-F238E27FC236}">
                <a16:creationId xmlns:a16="http://schemas.microsoft.com/office/drawing/2014/main" id="{957AF45C-A296-9215-E73F-5D42BF2EFDEC}"/>
              </a:ext>
            </a:extLst>
          </p:cNvPr>
          <p:cNvSpPr/>
          <p:nvPr/>
        </p:nvSpPr>
        <p:spPr>
          <a:xfrm>
            <a:off x="6568522" y="3770930"/>
            <a:ext cx="260344" cy="707676"/>
          </a:xfrm>
          <a:prstGeom prst="downArrow">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Down 6">
            <a:extLst>
              <a:ext uri="{FF2B5EF4-FFF2-40B4-BE49-F238E27FC236}">
                <a16:creationId xmlns:a16="http://schemas.microsoft.com/office/drawing/2014/main" id="{585B8280-011A-8204-E147-31909058BF30}"/>
              </a:ext>
            </a:extLst>
          </p:cNvPr>
          <p:cNvSpPr/>
          <p:nvPr/>
        </p:nvSpPr>
        <p:spPr>
          <a:xfrm rot="5400000">
            <a:off x="2782110" y="4733612"/>
            <a:ext cx="243186" cy="1516622"/>
          </a:xfrm>
          <a:prstGeom prst="down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 name="Arrow: Down 7">
            <a:extLst>
              <a:ext uri="{FF2B5EF4-FFF2-40B4-BE49-F238E27FC236}">
                <a16:creationId xmlns:a16="http://schemas.microsoft.com/office/drawing/2014/main" id="{608FD9D5-0059-227A-9F6B-FD8DC0EEEA86}"/>
              </a:ext>
            </a:extLst>
          </p:cNvPr>
          <p:cNvSpPr/>
          <p:nvPr/>
        </p:nvSpPr>
        <p:spPr>
          <a:xfrm rot="16200000">
            <a:off x="8460113" y="4733610"/>
            <a:ext cx="243186" cy="1516622"/>
          </a:xfrm>
          <a:prstGeom prst="downArrow">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28ED6A26-1A6E-020C-7111-6B603A02C0E0}"/>
              </a:ext>
            </a:extLst>
          </p:cNvPr>
          <p:cNvSpPr txBox="1"/>
          <p:nvPr/>
        </p:nvSpPr>
        <p:spPr>
          <a:xfrm>
            <a:off x="4376386" y="3649869"/>
            <a:ext cx="2481944" cy="1156741"/>
          </a:xfrm>
          <a:prstGeom prst="rect">
            <a:avLst/>
          </a:prstGeom>
        </p:spPr>
        <p:txBody>
          <a:bodyPr vert="horz" wrap="none" lIns="91440" tIns="45720" rIns="91440" bIns="45720" rtlCol="0">
            <a:normAutofit/>
          </a:bodyPr>
          <a:lstStyle/>
          <a:p>
            <a:pPr marL="0" indent="0" algn="ctr">
              <a:buNone/>
            </a:pPr>
            <a:r>
              <a:rPr lang="en-US" sz="1400" dirty="0">
                <a:effectLst/>
                <a:latin typeface="+mj-lt"/>
              </a:rPr>
              <a:t>1. Balloon releases air into </a:t>
            </a:r>
          </a:p>
          <a:p>
            <a:pPr marL="0" indent="0" algn="ctr">
              <a:buNone/>
            </a:pPr>
            <a:r>
              <a:rPr lang="en-US" sz="1400" dirty="0">
                <a:effectLst/>
                <a:latin typeface="+mj-lt"/>
              </a:rPr>
              <a:t>the mount as it deflates</a:t>
            </a:r>
          </a:p>
        </p:txBody>
      </p:sp>
      <p:sp>
        <p:nvSpPr>
          <p:cNvPr id="10" name="TextBox 9">
            <a:extLst>
              <a:ext uri="{FF2B5EF4-FFF2-40B4-BE49-F238E27FC236}">
                <a16:creationId xmlns:a16="http://schemas.microsoft.com/office/drawing/2014/main" id="{0A3C4AFE-61B3-6798-58A0-14D8996927A3}"/>
              </a:ext>
            </a:extLst>
          </p:cNvPr>
          <p:cNvSpPr txBox="1"/>
          <p:nvPr/>
        </p:nvSpPr>
        <p:spPr>
          <a:xfrm>
            <a:off x="7790568" y="4833257"/>
            <a:ext cx="2481944" cy="1156741"/>
          </a:xfrm>
          <a:prstGeom prst="rect">
            <a:avLst/>
          </a:prstGeom>
        </p:spPr>
        <p:txBody>
          <a:bodyPr vert="horz" wrap="none" lIns="91440" tIns="45720" rIns="91440" bIns="45720" rtlCol="0">
            <a:normAutofit/>
          </a:bodyPr>
          <a:lstStyle/>
          <a:p>
            <a:pPr marL="0" indent="0" algn="ctr">
              <a:buNone/>
            </a:pPr>
            <a:r>
              <a:rPr lang="en-US" sz="1400" dirty="0">
                <a:effectLst/>
                <a:latin typeface="+mj-lt"/>
              </a:rPr>
              <a:t>2. The </a:t>
            </a:r>
            <a:r>
              <a:rPr lang="en-US" sz="1400" dirty="0">
                <a:latin typeface="+mj-lt"/>
              </a:rPr>
              <a:t>air is expelled out</a:t>
            </a:r>
          </a:p>
          <a:p>
            <a:pPr marL="0" indent="0" algn="ctr">
              <a:buNone/>
            </a:pPr>
            <a:r>
              <a:rPr lang="en-US" sz="1400" dirty="0">
                <a:latin typeface="+mj-lt"/>
              </a:rPr>
              <a:t>o</a:t>
            </a:r>
            <a:r>
              <a:rPr lang="en-US" sz="1400" dirty="0">
                <a:effectLst/>
                <a:latin typeface="+mj-lt"/>
              </a:rPr>
              <a:t>f the rear of the racer</a:t>
            </a:r>
          </a:p>
        </p:txBody>
      </p:sp>
      <p:sp>
        <p:nvSpPr>
          <p:cNvPr id="11" name="TextBox 10">
            <a:extLst>
              <a:ext uri="{FF2B5EF4-FFF2-40B4-BE49-F238E27FC236}">
                <a16:creationId xmlns:a16="http://schemas.microsoft.com/office/drawing/2014/main" id="{63BAFA4F-AE8E-4600-2EAF-CC95C5F18945}"/>
              </a:ext>
            </a:extLst>
          </p:cNvPr>
          <p:cNvSpPr txBox="1"/>
          <p:nvPr/>
        </p:nvSpPr>
        <p:spPr>
          <a:xfrm>
            <a:off x="1042174" y="4568738"/>
            <a:ext cx="2481944" cy="1156741"/>
          </a:xfrm>
          <a:prstGeom prst="rect">
            <a:avLst/>
          </a:prstGeom>
        </p:spPr>
        <p:txBody>
          <a:bodyPr vert="horz" wrap="none" lIns="91440" tIns="45720" rIns="91440" bIns="45720" rtlCol="0">
            <a:normAutofit/>
          </a:bodyPr>
          <a:lstStyle/>
          <a:p>
            <a:pPr marL="0" indent="0" algn="ctr">
              <a:buNone/>
            </a:pPr>
            <a:r>
              <a:rPr lang="en-US" sz="1400" dirty="0">
                <a:effectLst/>
                <a:latin typeface="+mj-lt"/>
              </a:rPr>
              <a:t>3. There is an equal and opposite</a:t>
            </a:r>
          </a:p>
          <a:p>
            <a:pPr marL="0" indent="0" algn="ctr">
              <a:buNone/>
            </a:pPr>
            <a:r>
              <a:rPr lang="en-US" sz="1400" dirty="0">
                <a:latin typeface="+mj-lt"/>
              </a:rPr>
              <a:t>Reaction due to the air expelling from </a:t>
            </a:r>
          </a:p>
          <a:p>
            <a:pPr marL="0" indent="0" algn="ctr">
              <a:buNone/>
            </a:pPr>
            <a:r>
              <a:rPr lang="en-US" sz="1400" dirty="0">
                <a:latin typeface="+mj-lt"/>
              </a:rPr>
              <a:t>the rear, p</a:t>
            </a:r>
            <a:r>
              <a:rPr lang="en-US" sz="1400" dirty="0">
                <a:effectLst/>
                <a:latin typeface="+mj-lt"/>
              </a:rPr>
              <a:t>ropelling the car forward</a:t>
            </a:r>
          </a:p>
        </p:txBody>
      </p:sp>
    </p:spTree>
    <p:extLst>
      <p:ext uri="{BB962C8B-B14F-4D97-AF65-F5344CB8AC3E}">
        <p14:creationId xmlns:p14="http://schemas.microsoft.com/office/powerpoint/2010/main" val="30103615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32DFD880-9C62-4EF9-B60E-BDEAACF18024}"/>
              </a:ext>
            </a:extLst>
          </p:cNvPr>
          <p:cNvPicPr>
            <a:picLocks noChangeAspect="1"/>
          </p:cNvPicPr>
          <p:nvPr/>
        </p:nvPicPr>
        <p:blipFill>
          <a:blip r:embed="rId2">
            <a:extLst>
              <a:ext uri="{28A0092B-C50C-407E-A947-70E740481C1C}">
                <a14:useLocalDpi xmlns:a14="http://schemas.microsoft.com/office/drawing/2010/main" val="0"/>
              </a:ext>
            </a:extLst>
          </a:blip>
          <a:srcRect l="1193" r="1193"/>
          <a:stretch/>
        </p:blipFill>
        <p:spPr>
          <a:xfrm>
            <a:off x="7790008" y="1529838"/>
            <a:ext cx="4376109" cy="4134085"/>
          </a:xfrm>
          <a:prstGeom prst="rect">
            <a:avLst/>
          </a:prstGeom>
        </p:spPr>
      </p:pic>
      <p:sp>
        <p:nvSpPr>
          <p:cNvPr id="28" name="Content Placeholder 2">
            <a:extLst>
              <a:ext uri="{FF2B5EF4-FFF2-40B4-BE49-F238E27FC236}">
                <a16:creationId xmlns:a16="http://schemas.microsoft.com/office/drawing/2014/main" id="{E6838E62-8AE4-47D1-96E8-BD7ADC6E9675}"/>
              </a:ext>
            </a:extLst>
          </p:cNvPr>
          <p:cNvSpPr txBox="1">
            <a:spLocks/>
          </p:cNvSpPr>
          <p:nvPr/>
        </p:nvSpPr>
        <p:spPr>
          <a:xfrm>
            <a:off x="457200" y="914400"/>
            <a:ext cx="5377675" cy="427661"/>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BALLOON RACER TERMINOLOGY</a:t>
            </a:r>
          </a:p>
        </p:txBody>
      </p:sp>
      <p:sp>
        <p:nvSpPr>
          <p:cNvPr id="34" name="Line Callout 1 33"/>
          <p:cNvSpPr/>
          <p:nvPr/>
        </p:nvSpPr>
        <p:spPr>
          <a:xfrm>
            <a:off x="7017004" y="1214834"/>
            <a:ext cx="1520613" cy="376138"/>
          </a:xfrm>
          <a:prstGeom prst="borderCallout1">
            <a:avLst>
              <a:gd name="adj1" fmla="val 45603"/>
              <a:gd name="adj2" fmla="val 98818"/>
              <a:gd name="adj3" fmla="val 144512"/>
              <a:gd name="adj4" fmla="val 18939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3ds" panose="02000503020000020004" pitchFamily="50" charset="0"/>
              </a:rPr>
              <a:t>Spoiler</a:t>
            </a:r>
          </a:p>
        </p:txBody>
      </p:sp>
      <p:pic>
        <p:nvPicPr>
          <p:cNvPr id="3" name="Picture 2">
            <a:extLst>
              <a:ext uri="{FF2B5EF4-FFF2-40B4-BE49-F238E27FC236}">
                <a16:creationId xmlns:a16="http://schemas.microsoft.com/office/drawing/2014/main" id="{25194E15-4872-FF3B-9E9B-E1F923A9F8E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877" y="2257775"/>
            <a:ext cx="6931882" cy="2837719"/>
          </a:xfrm>
          <a:prstGeom prst="rect">
            <a:avLst/>
          </a:prstGeom>
        </p:spPr>
      </p:pic>
      <p:sp>
        <p:nvSpPr>
          <p:cNvPr id="4" name="Line Callout 1 33">
            <a:extLst>
              <a:ext uri="{FF2B5EF4-FFF2-40B4-BE49-F238E27FC236}">
                <a16:creationId xmlns:a16="http://schemas.microsoft.com/office/drawing/2014/main" id="{174D8ED8-016E-5E3B-A972-9D5B13AABB56}"/>
              </a:ext>
            </a:extLst>
          </p:cNvPr>
          <p:cNvSpPr/>
          <p:nvPr/>
        </p:nvSpPr>
        <p:spPr>
          <a:xfrm>
            <a:off x="1467609" y="2140528"/>
            <a:ext cx="1520613" cy="376138"/>
          </a:xfrm>
          <a:prstGeom prst="borderCallout1">
            <a:avLst>
              <a:gd name="adj1" fmla="val 100177"/>
              <a:gd name="adj2" fmla="val 50956"/>
              <a:gd name="adj3" fmla="val 340481"/>
              <a:gd name="adj4" fmla="val 10164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3ds" panose="02000503020000020004" pitchFamily="50" charset="0"/>
              </a:rPr>
              <a:t>Cockpit</a:t>
            </a:r>
          </a:p>
        </p:txBody>
      </p:sp>
      <p:sp>
        <p:nvSpPr>
          <p:cNvPr id="5" name="Line Callout 1 33">
            <a:extLst>
              <a:ext uri="{FF2B5EF4-FFF2-40B4-BE49-F238E27FC236}">
                <a16:creationId xmlns:a16="http://schemas.microsoft.com/office/drawing/2014/main" id="{7701EC9B-C5B9-AB01-8F7E-9870268E70C1}"/>
              </a:ext>
            </a:extLst>
          </p:cNvPr>
          <p:cNvSpPr/>
          <p:nvPr/>
        </p:nvSpPr>
        <p:spPr>
          <a:xfrm>
            <a:off x="3619827" y="1425696"/>
            <a:ext cx="1705331" cy="376138"/>
          </a:xfrm>
          <a:prstGeom prst="borderCallout1">
            <a:avLst>
              <a:gd name="adj1" fmla="val 100177"/>
              <a:gd name="adj2" fmla="val 50956"/>
              <a:gd name="adj3" fmla="val 294612"/>
              <a:gd name="adj4" fmla="val 4955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3ds" panose="02000503020000020004" pitchFamily="50" charset="0"/>
              </a:rPr>
              <a:t>Balloon Mount</a:t>
            </a:r>
          </a:p>
        </p:txBody>
      </p:sp>
      <p:sp>
        <p:nvSpPr>
          <p:cNvPr id="6" name="Line Callout 1 33">
            <a:extLst>
              <a:ext uri="{FF2B5EF4-FFF2-40B4-BE49-F238E27FC236}">
                <a16:creationId xmlns:a16="http://schemas.microsoft.com/office/drawing/2014/main" id="{F639795C-D00D-CDFC-C4F6-0D4EFA8F4027}"/>
              </a:ext>
            </a:extLst>
          </p:cNvPr>
          <p:cNvSpPr/>
          <p:nvPr/>
        </p:nvSpPr>
        <p:spPr>
          <a:xfrm>
            <a:off x="6326408" y="3637201"/>
            <a:ext cx="1705331" cy="376138"/>
          </a:xfrm>
          <a:prstGeom prst="borderCallout1">
            <a:avLst>
              <a:gd name="adj1" fmla="val 45603"/>
              <a:gd name="adj2" fmla="val 1713"/>
              <a:gd name="adj3" fmla="val 47766"/>
              <a:gd name="adj4" fmla="val -2281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3ds" panose="02000503020000020004" pitchFamily="50" charset="0"/>
              </a:rPr>
              <a:t>Exhaust</a:t>
            </a:r>
          </a:p>
        </p:txBody>
      </p:sp>
      <p:sp>
        <p:nvSpPr>
          <p:cNvPr id="7" name="Line Callout 1 33">
            <a:extLst>
              <a:ext uri="{FF2B5EF4-FFF2-40B4-BE49-F238E27FC236}">
                <a16:creationId xmlns:a16="http://schemas.microsoft.com/office/drawing/2014/main" id="{B081570B-7380-C13B-B21E-8D234EBAB7E1}"/>
              </a:ext>
            </a:extLst>
          </p:cNvPr>
          <p:cNvSpPr/>
          <p:nvPr/>
        </p:nvSpPr>
        <p:spPr>
          <a:xfrm>
            <a:off x="10272372" y="5700752"/>
            <a:ext cx="1705331" cy="376138"/>
          </a:xfrm>
          <a:prstGeom prst="borderCallout1">
            <a:avLst>
              <a:gd name="adj1" fmla="val -1529"/>
              <a:gd name="adj2" fmla="val 49862"/>
              <a:gd name="adj3" fmla="val -237507"/>
              <a:gd name="adj4" fmla="val -587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3ds" panose="02000503020000020004" pitchFamily="50" charset="0"/>
              </a:rPr>
              <a:t>Axle Caps</a:t>
            </a:r>
          </a:p>
        </p:txBody>
      </p:sp>
      <p:cxnSp>
        <p:nvCxnSpPr>
          <p:cNvPr id="10" name="Straight Connector 9">
            <a:extLst>
              <a:ext uri="{FF2B5EF4-FFF2-40B4-BE49-F238E27FC236}">
                <a16:creationId xmlns:a16="http://schemas.microsoft.com/office/drawing/2014/main" id="{809A681E-683A-C22D-BE96-49C04BBCEB58}"/>
              </a:ext>
            </a:extLst>
          </p:cNvPr>
          <p:cNvCxnSpPr>
            <a:stCxn id="7" idx="3"/>
            <a:endCxn id="7" idx="3"/>
          </p:cNvCxnSpPr>
          <p:nvPr/>
        </p:nvCxnSpPr>
        <p:spPr>
          <a:xfrm>
            <a:off x="11125038" y="5700752"/>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632F627-85E0-0CC9-D5BE-2BC0B14389A8}"/>
              </a:ext>
            </a:extLst>
          </p:cNvPr>
          <p:cNvCxnSpPr>
            <a:cxnSpLocks/>
            <a:stCxn id="7" idx="3"/>
          </p:cNvCxnSpPr>
          <p:nvPr/>
        </p:nvCxnSpPr>
        <p:spPr>
          <a:xfrm flipV="1">
            <a:off x="11125038" y="3769567"/>
            <a:ext cx="135314" cy="1931185"/>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0" name="Line Callout 1 33">
            <a:extLst>
              <a:ext uri="{FF2B5EF4-FFF2-40B4-BE49-F238E27FC236}">
                <a16:creationId xmlns:a16="http://schemas.microsoft.com/office/drawing/2014/main" id="{BA1AD943-BA0B-1A0B-3162-7641FD3043E2}"/>
              </a:ext>
            </a:extLst>
          </p:cNvPr>
          <p:cNvSpPr/>
          <p:nvPr/>
        </p:nvSpPr>
        <p:spPr>
          <a:xfrm>
            <a:off x="1738465" y="5643238"/>
            <a:ext cx="1705331" cy="376138"/>
          </a:xfrm>
          <a:prstGeom prst="borderCallout1">
            <a:avLst>
              <a:gd name="adj1" fmla="val -1529"/>
              <a:gd name="adj2" fmla="val 49862"/>
              <a:gd name="adj3" fmla="val -238073"/>
              <a:gd name="adj4" fmla="val 1430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3ds" panose="02000503020000020004" pitchFamily="50" charset="0"/>
              </a:rPr>
              <a:t>Wheels</a:t>
            </a:r>
          </a:p>
        </p:txBody>
      </p:sp>
      <p:cxnSp>
        <p:nvCxnSpPr>
          <p:cNvPr id="21" name="Straight Connector 20">
            <a:extLst>
              <a:ext uri="{FF2B5EF4-FFF2-40B4-BE49-F238E27FC236}">
                <a16:creationId xmlns:a16="http://schemas.microsoft.com/office/drawing/2014/main" id="{2B9B036D-A534-0D8B-F49B-1877638D96D1}"/>
              </a:ext>
            </a:extLst>
          </p:cNvPr>
          <p:cNvCxnSpPr>
            <a:cxnSpLocks/>
            <a:stCxn id="20" idx="3"/>
          </p:cNvCxnSpPr>
          <p:nvPr/>
        </p:nvCxnSpPr>
        <p:spPr>
          <a:xfrm flipV="1">
            <a:off x="2591131" y="4668253"/>
            <a:ext cx="1520613" cy="974985"/>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9" name="Line Callout 1 33">
            <a:extLst>
              <a:ext uri="{FF2B5EF4-FFF2-40B4-BE49-F238E27FC236}">
                <a16:creationId xmlns:a16="http://schemas.microsoft.com/office/drawing/2014/main" id="{187B16FA-2FD8-99D0-21F8-B48BD6663E96}"/>
              </a:ext>
            </a:extLst>
          </p:cNvPr>
          <p:cNvSpPr/>
          <p:nvPr/>
        </p:nvSpPr>
        <p:spPr>
          <a:xfrm>
            <a:off x="7090171" y="5572562"/>
            <a:ext cx="1705331" cy="376138"/>
          </a:xfrm>
          <a:prstGeom prst="borderCallout1">
            <a:avLst>
              <a:gd name="adj1" fmla="val -1529"/>
              <a:gd name="adj2" fmla="val 50956"/>
              <a:gd name="adj3" fmla="val -220142"/>
              <a:gd name="adj4" fmla="val 11287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3ds" panose="02000503020000020004" pitchFamily="50" charset="0"/>
              </a:rPr>
              <a:t>Main Body</a:t>
            </a:r>
          </a:p>
        </p:txBody>
      </p:sp>
      <p:sp>
        <p:nvSpPr>
          <p:cNvPr id="2" name="Line Callout 1 33">
            <a:extLst>
              <a:ext uri="{FF2B5EF4-FFF2-40B4-BE49-F238E27FC236}">
                <a16:creationId xmlns:a16="http://schemas.microsoft.com/office/drawing/2014/main" id="{BE5D01E2-D240-FB38-61C1-06B7496DD6BE}"/>
              </a:ext>
            </a:extLst>
          </p:cNvPr>
          <p:cNvSpPr/>
          <p:nvPr/>
        </p:nvSpPr>
        <p:spPr>
          <a:xfrm>
            <a:off x="4888000" y="5617268"/>
            <a:ext cx="1705331" cy="376138"/>
          </a:xfrm>
          <a:prstGeom prst="borderCallout1">
            <a:avLst>
              <a:gd name="adj1" fmla="val -1529"/>
              <a:gd name="adj2" fmla="val 49862"/>
              <a:gd name="adj3" fmla="val -356665"/>
              <a:gd name="adj4" fmla="val 2013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3ds" panose="02000503020000020004" pitchFamily="50" charset="0"/>
              </a:rPr>
              <a:t>Inner Rim</a:t>
            </a:r>
          </a:p>
        </p:txBody>
      </p:sp>
    </p:spTree>
    <p:extLst>
      <p:ext uri="{BB962C8B-B14F-4D97-AF65-F5344CB8AC3E}">
        <p14:creationId xmlns:p14="http://schemas.microsoft.com/office/powerpoint/2010/main" val="2090171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Content Placeholder 2">
            <a:extLst>
              <a:ext uri="{FF2B5EF4-FFF2-40B4-BE49-F238E27FC236}">
                <a16:creationId xmlns:a16="http://schemas.microsoft.com/office/drawing/2014/main" id="{E6838E62-8AE4-47D1-96E8-BD7ADC6E9675}"/>
              </a:ext>
            </a:extLst>
          </p:cNvPr>
          <p:cNvSpPr txBox="1">
            <a:spLocks/>
          </p:cNvSpPr>
          <p:nvPr/>
        </p:nvSpPr>
        <p:spPr>
          <a:xfrm>
            <a:off x="457200" y="914400"/>
            <a:ext cx="5377675" cy="427661"/>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DESIGN TERMINOLOGY</a:t>
            </a:r>
          </a:p>
        </p:txBody>
      </p:sp>
      <p:sp>
        <p:nvSpPr>
          <p:cNvPr id="29" name="Content Placeholder 2">
            <a:extLst>
              <a:ext uri="{FF2B5EF4-FFF2-40B4-BE49-F238E27FC236}">
                <a16:creationId xmlns:a16="http://schemas.microsoft.com/office/drawing/2014/main" id="{7BC58CE2-5293-4920-BCEF-629364668D92}"/>
              </a:ext>
            </a:extLst>
          </p:cNvPr>
          <p:cNvSpPr>
            <a:spLocks noGrp="1"/>
          </p:cNvSpPr>
          <p:nvPr>
            <p:ph idx="1"/>
          </p:nvPr>
        </p:nvSpPr>
        <p:spPr>
          <a:xfrm>
            <a:off x="921630" y="1526737"/>
            <a:ext cx="11006209" cy="4098558"/>
          </a:xfrm>
        </p:spPr>
        <p:txBody>
          <a:bodyPr wrap="square">
            <a:spAutoFit/>
          </a:bodyPr>
          <a:lstStyle/>
          <a:p>
            <a:endParaRPr lang="en-US" sz="1600" dirty="0">
              <a:solidFill>
                <a:schemeClr val="tx1"/>
              </a:solidFill>
            </a:endParaRPr>
          </a:p>
          <a:p>
            <a:r>
              <a:rPr lang="en-US" sz="1600" b="1" dirty="0">
                <a:solidFill>
                  <a:schemeClr val="tx1"/>
                </a:solidFill>
              </a:rPr>
              <a:t>Design Intent– </a:t>
            </a:r>
            <a:r>
              <a:rPr lang="en-US" sz="1600" dirty="0">
                <a:solidFill>
                  <a:schemeClr val="tx1"/>
                </a:solidFill>
              </a:rPr>
              <a:t>In CAD modeling terms, Design Intent is how your model behaves when dimensions are modified. An example of design intent is how you create and dimension a hole in a block. In product design terms, Design Intent is how a product should look, function and feel to the user.</a:t>
            </a:r>
          </a:p>
          <a:p>
            <a:endParaRPr lang="en-US" sz="1600" dirty="0">
              <a:solidFill>
                <a:schemeClr val="tx1"/>
              </a:solidFill>
            </a:endParaRPr>
          </a:p>
          <a:p>
            <a:r>
              <a:rPr lang="en-US" sz="1600" b="1" dirty="0">
                <a:solidFill>
                  <a:schemeClr val="tx1"/>
                </a:solidFill>
              </a:rPr>
              <a:t>Additive Manufacturing </a:t>
            </a:r>
            <a:r>
              <a:rPr lang="en-US" sz="1600" dirty="0">
                <a:solidFill>
                  <a:schemeClr val="tx1"/>
                </a:solidFill>
              </a:rPr>
              <a:t>– The construction of a 3D object by adding material layer by layer. 3D printing is an additive manufacturing process.</a:t>
            </a:r>
          </a:p>
          <a:p>
            <a:endParaRPr lang="en-US" sz="1600" dirty="0">
              <a:solidFill>
                <a:schemeClr val="tx1"/>
              </a:solidFill>
            </a:endParaRPr>
          </a:p>
          <a:p>
            <a:r>
              <a:rPr lang="en-US" sz="1600" b="1" dirty="0">
                <a:solidFill>
                  <a:schemeClr val="tx1"/>
                </a:solidFill>
              </a:rPr>
              <a:t>DFM/DFAM – </a:t>
            </a:r>
            <a:r>
              <a:rPr lang="en-US" sz="1600" dirty="0">
                <a:solidFill>
                  <a:schemeClr val="tx1"/>
                </a:solidFill>
              </a:rPr>
              <a:t>Design for Manufacturing or Design For Additive Manufacturing. In this activity, it is important to consider the material and capabilities of the 3D printer in order to achieve a functional design with minimal waste.</a:t>
            </a:r>
          </a:p>
          <a:p>
            <a:endParaRPr lang="en-US" sz="1600" b="1" dirty="0"/>
          </a:p>
          <a:p>
            <a:pPr indent="-228600"/>
            <a:r>
              <a:rPr lang="en-US" sz="1600" b="1" dirty="0">
                <a:solidFill>
                  <a:schemeClr val="tx1"/>
                </a:solidFill>
              </a:rPr>
              <a:t>Nesting – </a:t>
            </a:r>
            <a:r>
              <a:rPr lang="en-US" sz="1600" dirty="0">
                <a:solidFill>
                  <a:schemeClr val="tx1"/>
                </a:solidFill>
              </a:rPr>
              <a:t>In manufacturing, nesting refers to laying out cutting patterns on raw material to minimizing waste during manufacturing processes, such as laser cutting. In 3D printing, it is the process of laying out parts to fit on the bed of the 3D printer to print several components at one time.</a:t>
            </a:r>
            <a:endParaRPr lang="en-US" sz="1600" b="1" dirty="0">
              <a:solidFill>
                <a:schemeClr val="tx1"/>
              </a:solidFill>
            </a:endParaRPr>
          </a:p>
        </p:txBody>
      </p:sp>
    </p:spTree>
    <p:extLst>
      <p:ext uri="{BB962C8B-B14F-4D97-AF65-F5344CB8AC3E}">
        <p14:creationId xmlns:p14="http://schemas.microsoft.com/office/powerpoint/2010/main" val="763161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1468607"/>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PROJECT DESIGN INTENT</a:t>
            </a:r>
          </a:p>
          <a:p>
            <a:pPr marL="628650" lvl="1" indent="-171450">
              <a:spcBef>
                <a:spcPts val="600"/>
              </a:spcBef>
            </a:pPr>
            <a:r>
              <a:rPr lang="en-US" sz="2000" dirty="0"/>
              <a:t>3D Printed</a:t>
            </a:r>
          </a:p>
          <a:p>
            <a:pPr marL="628650" lvl="1" indent="-171450"/>
            <a:r>
              <a:rPr lang="en-US" sz="2000" dirty="0"/>
              <a:t>Propelled Forward by deflating balloon</a:t>
            </a:r>
          </a:p>
          <a:p>
            <a:pPr marL="628650" lvl="1" indent="-171450"/>
            <a:r>
              <a:rPr lang="en-US" sz="2000" dirty="0"/>
              <a:t>No Necessary Fasteners or Adhesives</a:t>
            </a:r>
            <a:endParaRPr lang="en-US" sz="2400" b="1" dirty="0">
              <a:solidFill>
                <a:srgbClr val="DA291C"/>
              </a:solidFill>
            </a:endParaRPr>
          </a:p>
        </p:txBody>
      </p:sp>
      <p:grpSp>
        <p:nvGrpSpPr>
          <p:cNvPr id="3" name="Group 2">
            <a:extLst>
              <a:ext uri="{FF2B5EF4-FFF2-40B4-BE49-F238E27FC236}">
                <a16:creationId xmlns:a16="http://schemas.microsoft.com/office/drawing/2014/main" id="{30BD2390-2D4B-BFF6-6BC1-6CFB81567C52}"/>
              </a:ext>
            </a:extLst>
          </p:cNvPr>
          <p:cNvGrpSpPr>
            <a:grpSpLocks noChangeAspect="1"/>
          </p:cNvGrpSpPr>
          <p:nvPr/>
        </p:nvGrpSpPr>
        <p:grpSpPr>
          <a:xfrm>
            <a:off x="4453361" y="1849230"/>
            <a:ext cx="7696200" cy="4514291"/>
            <a:chOff x="982978" y="2330906"/>
            <a:chExt cx="5832073" cy="3420867"/>
          </a:xfrm>
        </p:grpSpPr>
        <p:pic>
          <p:nvPicPr>
            <p:cNvPr id="5" name="Picture 4">
              <a:extLst>
                <a:ext uri="{FF2B5EF4-FFF2-40B4-BE49-F238E27FC236}">
                  <a16:creationId xmlns:a16="http://schemas.microsoft.com/office/drawing/2014/main" id="{8D0DCD20-4CC2-13EE-756F-F92911395AA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07223" y="3272708"/>
              <a:ext cx="4968502" cy="2033967"/>
            </a:xfrm>
            <a:prstGeom prst="rect">
              <a:avLst/>
            </a:prstGeom>
          </p:spPr>
        </p:pic>
        <p:cxnSp>
          <p:nvCxnSpPr>
            <p:cNvPr id="19" name="Straight Arrow Connector 18">
              <a:extLst>
                <a:ext uri="{FF2B5EF4-FFF2-40B4-BE49-F238E27FC236}">
                  <a16:creationId xmlns:a16="http://schemas.microsoft.com/office/drawing/2014/main" id="{B4851DA1-A727-E090-5766-7AE844060449}"/>
                </a:ext>
              </a:extLst>
            </p:cNvPr>
            <p:cNvCxnSpPr>
              <a:cxnSpLocks/>
              <a:stCxn id="20" idx="0"/>
            </p:cNvCxnSpPr>
            <p:nvPr/>
          </p:nvCxnSpPr>
          <p:spPr>
            <a:xfrm flipV="1">
              <a:off x="1689560" y="4684531"/>
              <a:ext cx="376711" cy="565011"/>
            </a:xfrm>
            <a:prstGeom prst="straightConnector1">
              <a:avLst/>
            </a:prstGeom>
            <a:ln w="5715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20" name="TextBox 19">
              <a:extLst>
                <a:ext uri="{FF2B5EF4-FFF2-40B4-BE49-F238E27FC236}">
                  <a16:creationId xmlns:a16="http://schemas.microsoft.com/office/drawing/2014/main" id="{9357C057-6504-796B-007D-44E55B4FB64A}"/>
                </a:ext>
              </a:extLst>
            </p:cNvPr>
            <p:cNvSpPr txBox="1"/>
            <p:nvPr/>
          </p:nvSpPr>
          <p:spPr>
            <a:xfrm>
              <a:off x="982978" y="5249542"/>
              <a:ext cx="1413164" cy="461665"/>
            </a:xfrm>
            <a:prstGeom prst="rect">
              <a:avLst/>
            </a:prstGeom>
            <a:noFill/>
          </p:spPr>
          <p:txBody>
            <a:bodyPr wrap="square" rtlCol="0">
              <a:spAutoFit/>
            </a:bodyPr>
            <a:lstStyle/>
            <a:p>
              <a:pPr algn="ctr"/>
              <a:r>
                <a:rPr lang="en-US" sz="1200" dirty="0"/>
                <a:t>Wheels rotate freely on each axis</a:t>
              </a:r>
            </a:p>
          </p:txBody>
        </p:sp>
        <p:cxnSp>
          <p:nvCxnSpPr>
            <p:cNvPr id="21" name="Straight Arrow Connector 20">
              <a:extLst>
                <a:ext uri="{FF2B5EF4-FFF2-40B4-BE49-F238E27FC236}">
                  <a16:creationId xmlns:a16="http://schemas.microsoft.com/office/drawing/2014/main" id="{2D02F645-A13F-8CE5-1E09-4DB67D822983}"/>
                </a:ext>
              </a:extLst>
            </p:cNvPr>
            <p:cNvCxnSpPr>
              <a:cxnSpLocks/>
              <a:stCxn id="22" idx="0"/>
            </p:cNvCxnSpPr>
            <p:nvPr/>
          </p:nvCxnSpPr>
          <p:spPr>
            <a:xfrm flipV="1">
              <a:off x="4180718" y="4517133"/>
              <a:ext cx="461304" cy="772974"/>
            </a:xfrm>
            <a:prstGeom prst="straightConnector1">
              <a:avLst/>
            </a:prstGeom>
            <a:ln w="5715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22" name="TextBox 21">
              <a:extLst>
                <a:ext uri="{FF2B5EF4-FFF2-40B4-BE49-F238E27FC236}">
                  <a16:creationId xmlns:a16="http://schemas.microsoft.com/office/drawing/2014/main" id="{EFDF1DD5-C55B-5E62-A467-4F2EAE9AB451}"/>
                </a:ext>
              </a:extLst>
            </p:cNvPr>
            <p:cNvSpPr txBox="1"/>
            <p:nvPr/>
          </p:nvSpPr>
          <p:spPr>
            <a:xfrm>
              <a:off x="3312038" y="5290108"/>
              <a:ext cx="1737361" cy="461665"/>
            </a:xfrm>
            <a:prstGeom prst="rect">
              <a:avLst/>
            </a:prstGeom>
            <a:noFill/>
          </p:spPr>
          <p:txBody>
            <a:bodyPr wrap="square" rtlCol="0">
              <a:spAutoFit/>
            </a:bodyPr>
            <a:lstStyle/>
            <a:p>
              <a:pPr algn="ctr"/>
              <a:r>
                <a:rPr lang="en-US" sz="1200" dirty="0"/>
                <a:t>Axle Caps are fastened using a simple snap fit</a:t>
              </a:r>
            </a:p>
          </p:txBody>
        </p:sp>
        <p:sp>
          <p:nvSpPr>
            <p:cNvPr id="23" name="TextBox 22">
              <a:extLst>
                <a:ext uri="{FF2B5EF4-FFF2-40B4-BE49-F238E27FC236}">
                  <a16:creationId xmlns:a16="http://schemas.microsoft.com/office/drawing/2014/main" id="{448B682C-7892-E43B-7074-A717F45A0D38}"/>
                </a:ext>
              </a:extLst>
            </p:cNvPr>
            <p:cNvSpPr txBox="1"/>
            <p:nvPr/>
          </p:nvSpPr>
          <p:spPr>
            <a:xfrm>
              <a:off x="5281349" y="4834044"/>
              <a:ext cx="1533702" cy="349843"/>
            </a:xfrm>
            <a:prstGeom prst="rect">
              <a:avLst/>
            </a:prstGeom>
            <a:noFill/>
          </p:spPr>
          <p:txBody>
            <a:bodyPr wrap="square" rtlCol="0">
              <a:spAutoFit/>
            </a:bodyPr>
            <a:lstStyle/>
            <a:p>
              <a:pPr algn="ctr"/>
              <a:r>
                <a:rPr lang="en-US" sz="1200" dirty="0"/>
                <a:t>Air released by the balloon exits through exhaust opening</a:t>
              </a:r>
            </a:p>
          </p:txBody>
        </p:sp>
        <p:cxnSp>
          <p:nvCxnSpPr>
            <p:cNvPr id="24" name="Straight Arrow Connector 23">
              <a:extLst>
                <a:ext uri="{FF2B5EF4-FFF2-40B4-BE49-F238E27FC236}">
                  <a16:creationId xmlns:a16="http://schemas.microsoft.com/office/drawing/2014/main" id="{C958C94C-5F62-08B2-8BF8-C1F748CF487F}"/>
                </a:ext>
              </a:extLst>
            </p:cNvPr>
            <p:cNvCxnSpPr>
              <a:cxnSpLocks/>
              <a:stCxn id="23" idx="0"/>
            </p:cNvCxnSpPr>
            <p:nvPr/>
          </p:nvCxnSpPr>
          <p:spPr>
            <a:xfrm flipH="1" flipV="1">
              <a:off x="5429546" y="4448046"/>
              <a:ext cx="618654" cy="385998"/>
            </a:xfrm>
            <a:prstGeom prst="straightConnector1">
              <a:avLst/>
            </a:prstGeom>
            <a:ln w="57150">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25" name="Straight Arrow Connector 24">
              <a:extLst>
                <a:ext uri="{FF2B5EF4-FFF2-40B4-BE49-F238E27FC236}">
                  <a16:creationId xmlns:a16="http://schemas.microsoft.com/office/drawing/2014/main" id="{F37123B7-2E6A-316C-9488-E0F690619FEC}"/>
                </a:ext>
              </a:extLst>
            </p:cNvPr>
            <p:cNvCxnSpPr>
              <a:cxnSpLocks/>
              <a:stCxn id="26" idx="3"/>
            </p:cNvCxnSpPr>
            <p:nvPr/>
          </p:nvCxnSpPr>
          <p:spPr>
            <a:xfrm>
              <a:off x="3809306" y="2654071"/>
              <a:ext cx="549247" cy="873962"/>
            </a:xfrm>
            <a:prstGeom prst="straightConnector1">
              <a:avLst/>
            </a:prstGeom>
            <a:ln w="5715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26" name="TextBox 25">
              <a:extLst>
                <a:ext uri="{FF2B5EF4-FFF2-40B4-BE49-F238E27FC236}">
                  <a16:creationId xmlns:a16="http://schemas.microsoft.com/office/drawing/2014/main" id="{A86CBB55-06B6-870C-9CF3-F89DB2B0D567}"/>
                </a:ext>
              </a:extLst>
            </p:cNvPr>
            <p:cNvSpPr txBox="1"/>
            <p:nvPr/>
          </p:nvSpPr>
          <p:spPr>
            <a:xfrm>
              <a:off x="2396142" y="2330906"/>
              <a:ext cx="1413164" cy="646331"/>
            </a:xfrm>
            <a:prstGeom prst="rect">
              <a:avLst/>
            </a:prstGeom>
            <a:noFill/>
          </p:spPr>
          <p:txBody>
            <a:bodyPr wrap="square" rtlCol="0">
              <a:spAutoFit/>
            </a:bodyPr>
            <a:lstStyle/>
            <a:p>
              <a:pPr algn="ctr"/>
              <a:r>
                <a:rPr lang="en-US" sz="1200" dirty="0"/>
                <a:t>Air released by the balloon enters through top mount</a:t>
              </a:r>
            </a:p>
          </p:txBody>
        </p:sp>
      </p:grpSp>
      <p:sp>
        <p:nvSpPr>
          <p:cNvPr id="31" name="TextBox 30">
            <a:extLst>
              <a:ext uri="{FF2B5EF4-FFF2-40B4-BE49-F238E27FC236}">
                <a16:creationId xmlns:a16="http://schemas.microsoft.com/office/drawing/2014/main" id="{3375655F-4038-A1B3-21B8-B7A4CBE2E736}"/>
              </a:ext>
            </a:extLst>
          </p:cNvPr>
          <p:cNvSpPr txBox="1"/>
          <p:nvPr/>
        </p:nvSpPr>
        <p:spPr>
          <a:xfrm>
            <a:off x="9599051" y="1815292"/>
            <a:ext cx="1937813" cy="646331"/>
          </a:xfrm>
          <a:prstGeom prst="rect">
            <a:avLst/>
          </a:prstGeom>
          <a:noFill/>
        </p:spPr>
        <p:txBody>
          <a:bodyPr wrap="square" rtlCol="0">
            <a:spAutoFit/>
          </a:bodyPr>
          <a:lstStyle/>
          <a:p>
            <a:pPr algn="ctr"/>
            <a:r>
              <a:rPr lang="en-US" sz="1200" dirty="0"/>
              <a:t>Spoiler is attached with snap fit in back</a:t>
            </a:r>
          </a:p>
          <a:p>
            <a:pPr algn="ctr"/>
            <a:r>
              <a:rPr lang="en-US" sz="1200" dirty="0"/>
              <a:t>(Can be removed/redesigned)</a:t>
            </a:r>
          </a:p>
        </p:txBody>
      </p:sp>
      <p:cxnSp>
        <p:nvCxnSpPr>
          <p:cNvPr id="32" name="Straight Arrow Connector 31">
            <a:extLst>
              <a:ext uri="{FF2B5EF4-FFF2-40B4-BE49-F238E27FC236}">
                <a16:creationId xmlns:a16="http://schemas.microsoft.com/office/drawing/2014/main" id="{C13747A8-7355-1A82-847E-4E463D515AD2}"/>
              </a:ext>
            </a:extLst>
          </p:cNvPr>
          <p:cNvCxnSpPr>
            <a:cxnSpLocks/>
            <a:stCxn id="31" idx="2"/>
          </p:cNvCxnSpPr>
          <p:nvPr/>
        </p:nvCxnSpPr>
        <p:spPr>
          <a:xfrm flipH="1">
            <a:off x="9751561" y="2461623"/>
            <a:ext cx="816397" cy="1419706"/>
          </a:xfrm>
          <a:prstGeom prst="straightConnector1">
            <a:avLst/>
          </a:prstGeom>
          <a:ln w="57150">
            <a:solidFill>
              <a:srgbClr val="FF0000"/>
            </a:solidFill>
            <a:tailEnd type="triangle"/>
          </a:ln>
        </p:spPr>
        <p:style>
          <a:lnRef idx="3">
            <a:schemeClr val="accent2"/>
          </a:lnRef>
          <a:fillRef idx="0">
            <a:schemeClr val="accent2"/>
          </a:fillRef>
          <a:effectRef idx="2">
            <a:schemeClr val="accent2"/>
          </a:effectRef>
          <a:fontRef idx="minor">
            <a:schemeClr val="tx1"/>
          </a:fontRef>
        </p:style>
      </p:cxnSp>
      <p:pic>
        <p:nvPicPr>
          <p:cNvPr id="43" name="Picture 42">
            <a:extLst>
              <a:ext uri="{FF2B5EF4-FFF2-40B4-BE49-F238E27FC236}">
                <a16:creationId xmlns:a16="http://schemas.microsoft.com/office/drawing/2014/main" id="{FB72FCF9-5526-E760-2AC1-848DC4A33D5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55873" y="3037528"/>
            <a:ext cx="3257555" cy="2472013"/>
          </a:xfrm>
          <a:prstGeom prst="rect">
            <a:avLst/>
          </a:prstGeom>
        </p:spPr>
      </p:pic>
      <p:sp>
        <p:nvSpPr>
          <p:cNvPr id="44" name="TextBox 43">
            <a:extLst>
              <a:ext uri="{FF2B5EF4-FFF2-40B4-BE49-F238E27FC236}">
                <a16:creationId xmlns:a16="http://schemas.microsoft.com/office/drawing/2014/main" id="{04042C9C-68DC-B357-06E2-F6F764E26379}"/>
              </a:ext>
            </a:extLst>
          </p:cNvPr>
          <p:cNvSpPr txBox="1"/>
          <p:nvPr/>
        </p:nvSpPr>
        <p:spPr>
          <a:xfrm>
            <a:off x="56278" y="3663361"/>
            <a:ext cx="1457703" cy="646331"/>
          </a:xfrm>
          <a:prstGeom prst="rect">
            <a:avLst/>
          </a:prstGeom>
          <a:noFill/>
        </p:spPr>
        <p:txBody>
          <a:bodyPr wrap="square" rtlCol="0">
            <a:spAutoFit/>
          </a:bodyPr>
          <a:lstStyle/>
          <a:p>
            <a:pPr algn="ctr"/>
            <a:r>
              <a:rPr lang="en-US" sz="1200" dirty="0"/>
              <a:t>Axles are extruded directly from the body</a:t>
            </a:r>
          </a:p>
        </p:txBody>
      </p:sp>
      <p:cxnSp>
        <p:nvCxnSpPr>
          <p:cNvPr id="45" name="Straight Arrow Connector 44">
            <a:extLst>
              <a:ext uri="{FF2B5EF4-FFF2-40B4-BE49-F238E27FC236}">
                <a16:creationId xmlns:a16="http://schemas.microsoft.com/office/drawing/2014/main" id="{C198508D-10BB-D5E0-E805-D477D4C007B9}"/>
              </a:ext>
            </a:extLst>
          </p:cNvPr>
          <p:cNvCxnSpPr>
            <a:cxnSpLocks/>
            <a:stCxn id="44" idx="3"/>
          </p:cNvCxnSpPr>
          <p:nvPr/>
        </p:nvCxnSpPr>
        <p:spPr>
          <a:xfrm>
            <a:off x="1513981" y="3986527"/>
            <a:ext cx="587535" cy="45713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78F1D055-D46C-E891-69F2-3C14D85694FB}"/>
              </a:ext>
            </a:extLst>
          </p:cNvPr>
          <p:cNvSpPr txBox="1"/>
          <p:nvPr/>
        </p:nvSpPr>
        <p:spPr>
          <a:xfrm>
            <a:off x="1875572" y="5496133"/>
            <a:ext cx="1457703" cy="830997"/>
          </a:xfrm>
          <a:prstGeom prst="rect">
            <a:avLst/>
          </a:prstGeom>
          <a:noFill/>
        </p:spPr>
        <p:txBody>
          <a:bodyPr wrap="square" rtlCol="0">
            <a:spAutoFit/>
          </a:bodyPr>
          <a:lstStyle/>
          <a:p>
            <a:r>
              <a:rPr lang="en-US" sz="1200" dirty="0"/>
              <a:t>Each Part has a flat surface that allows for simple 3D printing setup</a:t>
            </a:r>
          </a:p>
        </p:txBody>
      </p:sp>
      <p:cxnSp>
        <p:nvCxnSpPr>
          <p:cNvPr id="47" name="Straight Arrow Connector 46">
            <a:extLst>
              <a:ext uri="{FF2B5EF4-FFF2-40B4-BE49-F238E27FC236}">
                <a16:creationId xmlns:a16="http://schemas.microsoft.com/office/drawing/2014/main" id="{59212316-CA1F-8BFC-18B3-9F9FE4881EAB}"/>
              </a:ext>
            </a:extLst>
          </p:cNvPr>
          <p:cNvCxnSpPr>
            <a:cxnSpLocks/>
            <a:stCxn id="46" idx="0"/>
          </p:cNvCxnSpPr>
          <p:nvPr/>
        </p:nvCxnSpPr>
        <p:spPr>
          <a:xfrm flipV="1">
            <a:off x="2604424" y="4955153"/>
            <a:ext cx="214976" cy="54098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90056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584333"/>
            <a:ext cx="6067037" cy="16893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DA291C"/>
                </a:solidFill>
              </a:rPr>
              <a:t>COMPONENT</a:t>
            </a:r>
          </a:p>
          <a:p>
            <a:pPr marL="0" indent="0" algn="ctr">
              <a:buFont typeface="Arial" panose="020B0604020202020204" pitchFamily="34" charset="0"/>
              <a:buNone/>
            </a:pPr>
            <a:r>
              <a:rPr lang="en-US" sz="5400" b="1" dirty="0">
                <a:solidFill>
                  <a:srgbClr val="DA291C"/>
                </a:solidFill>
              </a:rPr>
              <a:t>DESIGN</a:t>
            </a:r>
          </a:p>
        </p:txBody>
      </p:sp>
    </p:spTree>
    <p:extLst>
      <p:ext uri="{BB962C8B-B14F-4D97-AF65-F5344CB8AC3E}">
        <p14:creationId xmlns:p14="http://schemas.microsoft.com/office/powerpoint/2010/main" val="7112454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3DS V2 Condensed"/>
        <a:ea typeface=""/>
        <a:cs typeface=""/>
      </a:majorFont>
      <a:minorFont>
        <a:latin typeface="3DS V2 Light Condense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a:bodyPr>
      <a:lstStyle>
        <a:defPPr marL="0" indent="0" algn="l">
          <a:buNone/>
          <a:defRPr sz="1600" dirty="0">
            <a:effectLst/>
            <a:latin typeface="Segoe UI" panose="020B0502040204020203" pitchFamily="34" charset="0"/>
          </a:defRPr>
        </a:defPPr>
      </a:lstStyle>
    </a:txDef>
  </a:objectDefaults>
  <a:extraClrSchemeLst/>
  <a:extLst>
    <a:ext uri="{05A4C25C-085E-4340-85A3-A5531E510DB2}">
      <thm15:themeFamily xmlns:thm15="http://schemas.microsoft.com/office/thememl/2012/main" name="Presentation template.potx" id="{D4BA1B67-1FB0-4110-8F7C-A088F94AC8AC}" vid="{74BDF6FA-2131-4E04-BF65-04C3576DBB6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Catapult-Presentation-ENG</Template>
  <TotalTime>11127</TotalTime>
  <Words>1279</Words>
  <Application>Microsoft Office PowerPoint</Application>
  <PresentationFormat>Widescreen</PresentationFormat>
  <Paragraphs>163</Paragraphs>
  <Slides>22</Slides>
  <Notes>1</Notes>
  <HiddenSlides>4</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3ds</vt:lpstr>
      <vt:lpstr>3ds Light</vt:lpstr>
      <vt:lpstr>3ds SemiBold</vt:lpstr>
      <vt:lpstr>3DS V2</vt:lpstr>
      <vt:lpstr>3DS V2 Light Condensed</vt:lpstr>
      <vt:lpstr>Arial</vt:lpstr>
      <vt:lpstr>Calibri</vt:lpstr>
      <vt:lpstr>Segoe UI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BalloonRacers-Presentation</dc:title>
  <dc:creator>MARD Sam (INTERN)</dc:creator>
  <cp:lastModifiedBy>MARD Sam (INTERN)</cp:lastModifiedBy>
  <cp:revision>40</cp:revision>
  <dcterms:created xsi:type="dcterms:W3CDTF">2025-06-10T14:29:30Z</dcterms:created>
  <dcterms:modified xsi:type="dcterms:W3CDTF">2025-08-14T17:08:32Z</dcterms:modified>
</cp:coreProperties>
</file>