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3" r:id="rId2"/>
    <p:sldId id="365" r:id="rId3"/>
    <p:sldId id="257" r:id="rId4"/>
    <p:sldId id="350" r:id="rId5"/>
    <p:sldId id="360" r:id="rId6"/>
    <p:sldId id="342" r:id="rId7"/>
    <p:sldId id="362" r:id="rId8"/>
    <p:sldId id="323" r:id="rId9"/>
    <p:sldId id="356" r:id="rId10"/>
    <p:sldId id="357" r:id="rId11"/>
    <p:sldId id="355" r:id="rId12"/>
    <p:sldId id="358" r:id="rId13"/>
    <p:sldId id="367" r:id="rId14"/>
    <p:sldId id="359" r:id="rId15"/>
    <p:sldId id="364" r:id="rId16"/>
    <p:sldId id="366" r:id="rId17"/>
    <p:sldId id="345" r:id="rId18"/>
    <p:sldId id="346" r:id="rId19"/>
    <p:sldId id="343" r:id="rId20"/>
    <p:sldId id="344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0FAD3BD-F2B6-43CA-8B62-8C429479755B}">
          <p14:sldIdLst>
            <p14:sldId id="273"/>
            <p14:sldId id="365"/>
            <p14:sldId id="257"/>
            <p14:sldId id="350"/>
            <p14:sldId id="360"/>
            <p14:sldId id="342"/>
            <p14:sldId id="362"/>
            <p14:sldId id="323"/>
            <p14:sldId id="356"/>
            <p14:sldId id="357"/>
            <p14:sldId id="355"/>
            <p14:sldId id="358"/>
            <p14:sldId id="367"/>
            <p14:sldId id="359"/>
            <p14:sldId id="364"/>
            <p14:sldId id="366"/>
          </p14:sldIdLst>
        </p14:section>
        <p14:section name="Template Slides" id="{A3B6DF9A-A25D-4D1F-A558-6DE42441E2D0}">
          <p14:sldIdLst>
            <p14:sldId id="345"/>
            <p14:sldId id="346"/>
            <p14:sldId id="343"/>
            <p14:sldId id="34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GLIARINI Christopher" initials="PC" lastIdx="3" clrIdx="0">
    <p:extLst>
      <p:ext uri="{19B8F6BF-5375-455C-9EA6-DF929625EA0E}">
        <p15:presenceInfo xmlns:p15="http://schemas.microsoft.com/office/powerpoint/2012/main" userId="S-1-5-21-2455101938-2081098319-3243300316-1108952" providerId="AD"/>
      </p:ext>
    </p:extLst>
  </p:cmAuthor>
  <p:cmAuthor id="2" name="VADNERKAR Soumitra" initials="VS" lastIdx="39" clrIdx="1">
    <p:extLst>
      <p:ext uri="{19B8F6BF-5375-455C-9EA6-DF929625EA0E}">
        <p15:presenceInfo xmlns:p15="http://schemas.microsoft.com/office/powerpoint/2012/main" userId="S-1-5-21-2455101938-2081098319-3243300316-137677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29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026" autoAdjust="0"/>
    <p:restoredTop sz="89150" autoAdjust="0"/>
  </p:normalViewPr>
  <p:slideViewPr>
    <p:cSldViewPr snapToGrid="0">
      <p:cViewPr varScale="1">
        <p:scale>
          <a:sx n="62" d="100"/>
          <a:sy n="62" d="100"/>
        </p:scale>
        <p:origin x="1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AF81EF-5FD7-4A92-881B-1CD2DE72D440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14B47-97CB-422C-8F57-7EB54F47A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28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514B47-97CB-422C-8F57-7EB54F47A19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53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514B47-97CB-422C-8F57-7EB54F47A19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918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514B47-97CB-422C-8F57-7EB54F47A19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3637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514B47-97CB-422C-8F57-7EB54F47A19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7585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514B47-97CB-422C-8F57-7EB54F47A19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0499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514B47-97CB-422C-8F57-7EB54F47A19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141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433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780E6-21F3-4255-9B11-4E27909F42D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6468" y="924790"/>
            <a:ext cx="10604065" cy="52931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DA291C"/>
                </a:solidFill>
                <a:latin typeface="3ds" panose="02000503020000020004" pitchFamily="50" charset="0"/>
              </a:defRPr>
            </a:lvl1pPr>
            <a:lvl2pPr>
              <a:defRPr>
                <a:latin typeface="3ds" panose="02000503020000020004" pitchFamily="50" charset="0"/>
              </a:defRPr>
            </a:lvl2pPr>
            <a:lvl3pPr>
              <a:defRPr>
                <a:latin typeface="3ds" panose="02000503020000020004" pitchFamily="50" charset="0"/>
              </a:defRPr>
            </a:lvl3pPr>
            <a:lvl4pPr>
              <a:defRPr>
                <a:latin typeface="3ds" panose="02000503020000020004" pitchFamily="50" charset="0"/>
              </a:defRPr>
            </a:lvl4pPr>
            <a:lvl5pPr>
              <a:defRPr>
                <a:latin typeface="3ds" panose="02000503020000020004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9304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D10C95-8C4E-46EF-A906-50B838C669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03671" y="914400"/>
            <a:ext cx="6184658" cy="84023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rgbClr val="DA291C"/>
                </a:solidFill>
                <a:latin typeface="3ds" panose="02000503020000020004" pitchFamily="50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9120DB-D250-4A83-853C-6801B5E1994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2011679"/>
            <a:ext cx="5157787" cy="49339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rgbClr val="DA291C"/>
                </a:solidFill>
                <a:latin typeface="3ds" panose="02000503020000020004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5A02B6-3BE9-4AD2-9E46-22768ED771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3ds" panose="02000503020000020004" pitchFamily="50" charset="0"/>
              </a:defRPr>
            </a:lvl1pPr>
            <a:lvl2pPr>
              <a:defRPr>
                <a:latin typeface="3ds" panose="02000503020000020004" pitchFamily="50" charset="0"/>
              </a:defRPr>
            </a:lvl2pPr>
            <a:lvl3pPr>
              <a:defRPr>
                <a:latin typeface="3ds" panose="02000503020000020004" pitchFamily="50" charset="0"/>
              </a:defRPr>
            </a:lvl3pPr>
            <a:lvl4pPr>
              <a:defRPr>
                <a:latin typeface="3ds" panose="02000503020000020004" pitchFamily="50" charset="0"/>
              </a:defRPr>
            </a:lvl4pPr>
            <a:lvl5pPr>
              <a:defRPr>
                <a:latin typeface="3ds" panose="02000503020000020004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483419-2458-42CD-AF31-C33FFDBC7187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2011679"/>
            <a:ext cx="5183188" cy="49339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lang="en-US" sz="2200" b="1" kern="1200" dirty="0" smtClean="0">
                <a:solidFill>
                  <a:srgbClr val="DA291C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4262C0-B888-48A0-A84C-6F800C9C2F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3ds" panose="02000503020000020004" pitchFamily="50" charset="0"/>
              </a:defRPr>
            </a:lvl1pPr>
            <a:lvl2pPr>
              <a:defRPr>
                <a:latin typeface="3ds" panose="02000503020000020004" pitchFamily="50" charset="0"/>
              </a:defRPr>
            </a:lvl2pPr>
            <a:lvl3pPr>
              <a:defRPr>
                <a:latin typeface="3ds" panose="02000503020000020004" pitchFamily="50" charset="0"/>
              </a:defRPr>
            </a:lvl3pPr>
            <a:lvl4pPr>
              <a:defRPr>
                <a:latin typeface="3ds" panose="02000503020000020004" pitchFamily="50" charset="0"/>
              </a:defRPr>
            </a:lvl4pPr>
            <a:lvl5pPr>
              <a:defRPr>
                <a:latin typeface="3ds" panose="02000503020000020004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82788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4240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506868D-7AB3-41E3-9B6C-976C2080CC16}"/>
              </a:ext>
            </a:extLst>
          </p:cNvPr>
          <p:cNvSpPr/>
          <p:nvPr userDrawn="1"/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rgbClr val="DA29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E3DEC39-52DB-45B5-B8F8-768BE886F9B1}"/>
              </a:ext>
            </a:extLst>
          </p:cNvPr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rgbClr val="DA29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0" name="Image 14">
            <a:extLst>
              <a:ext uri="{FF2B5EF4-FFF2-40B4-BE49-F238E27FC236}">
                <a16:creationId xmlns:a16="http://schemas.microsoft.com/office/drawing/2014/main" id="{3BD8997C-3DEF-4CC2-8DC6-645F37B18EA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5884" y="6455647"/>
            <a:ext cx="1105702" cy="3475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B2BEAD9-7B34-4B53-BB97-D076167FCC88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400011" y="39278"/>
            <a:ext cx="501906" cy="6072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AE2393-53EB-4F5A-B460-6E4C95107FC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28" y="182880"/>
            <a:ext cx="2663194" cy="32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922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5" r:id="rId4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042E334C-153D-4864-A903-C4F12DD41333}"/>
              </a:ext>
            </a:extLst>
          </p:cNvPr>
          <p:cNvSpPr txBox="1"/>
          <p:nvPr/>
        </p:nvSpPr>
        <p:spPr>
          <a:xfrm>
            <a:off x="-1" y="1323118"/>
            <a:ext cx="52197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DA291C"/>
                </a:solidFill>
                <a:latin typeface="3ds" panose="02000503020000020004" pitchFamily="50" charset="0"/>
              </a:rPr>
              <a:t>DESIGN PROJECT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93CC92-2D88-43A3-94F2-C94F05E5F3BB}"/>
              </a:ext>
            </a:extLst>
          </p:cNvPr>
          <p:cNvSpPr txBox="1"/>
          <p:nvPr/>
        </p:nvSpPr>
        <p:spPr>
          <a:xfrm>
            <a:off x="3671613" y="1162591"/>
            <a:ext cx="295857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1"/>
                </a:solidFill>
                <a:latin typeface="3ds Light" panose="02000503020000020004" pitchFamily="50" charset="0"/>
              </a:rPr>
              <a:t>Student Guide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FBEA6B0-A13F-42EB-B1A2-32498C53EA4B}"/>
              </a:ext>
            </a:extLst>
          </p:cNvPr>
          <p:cNvSpPr txBox="1"/>
          <p:nvPr/>
        </p:nvSpPr>
        <p:spPr>
          <a:xfrm>
            <a:off x="609601" y="3520350"/>
            <a:ext cx="39871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DA291C"/>
                </a:solidFill>
                <a:latin typeface="3ds" panose="02000503020000020004" pitchFamily="50" charset="0"/>
              </a:rPr>
              <a:t>FLYING GLIDER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3DBF784-C6ED-425F-8DE2-6CB7745076C4}"/>
              </a:ext>
            </a:extLst>
          </p:cNvPr>
          <p:cNvCxnSpPr/>
          <p:nvPr/>
        </p:nvCxnSpPr>
        <p:spPr>
          <a:xfrm>
            <a:off x="609600" y="2111733"/>
            <a:ext cx="3987103" cy="0"/>
          </a:xfrm>
          <a:prstGeom prst="line">
            <a:avLst/>
          </a:prstGeom>
          <a:ln w="28575">
            <a:solidFill>
              <a:srgbClr val="DA29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 descr="A wooden plane with a cross&#10;&#10;AI-generated content may be incorrect.">
            <a:extLst>
              <a:ext uri="{FF2B5EF4-FFF2-40B4-BE49-F238E27FC236}">
                <a16:creationId xmlns:a16="http://schemas.microsoft.com/office/drawing/2014/main" id="{0BC3D647-8FD3-B6FF-46DA-31E626907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0900" y="1794329"/>
            <a:ext cx="6858000" cy="3452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1844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C7CFDF0-53A9-D352-525C-5C126B1684E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8247"/>
          <a:stretch/>
        </p:blipFill>
        <p:spPr>
          <a:xfrm>
            <a:off x="-1" y="806918"/>
            <a:ext cx="7668065" cy="5595509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45DC533-C85E-4615-B7E6-F6ECF3FC6F3F}"/>
              </a:ext>
            </a:extLst>
          </p:cNvPr>
          <p:cNvSpPr txBox="1">
            <a:spLocks/>
          </p:cNvSpPr>
          <p:nvPr/>
        </p:nvSpPr>
        <p:spPr>
          <a:xfrm>
            <a:off x="275304" y="886958"/>
            <a:ext cx="3170902" cy="54784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sz="3200" b="1" dirty="0">
                <a:solidFill>
                  <a:srgbClr val="DA291C"/>
                </a:solidFill>
              </a:rPr>
              <a:t>STABILIZER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B98EC6-DE92-A077-C922-95AE817BB743}"/>
              </a:ext>
            </a:extLst>
          </p:cNvPr>
          <p:cNvSpPr txBox="1"/>
          <p:nvPr/>
        </p:nvSpPr>
        <p:spPr>
          <a:xfrm>
            <a:off x="8583561" y="3903406"/>
            <a:ext cx="2664542" cy="1327355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indent="0" algn="l">
              <a:buNone/>
            </a:pPr>
            <a:endParaRPr lang="en-US" sz="1600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955C96-0315-035A-AF1A-5E0DA2170C56}"/>
              </a:ext>
            </a:extLst>
          </p:cNvPr>
          <p:cNvSpPr txBox="1"/>
          <p:nvPr/>
        </p:nvSpPr>
        <p:spPr>
          <a:xfrm>
            <a:off x="9015832" y="4594021"/>
            <a:ext cx="3176168" cy="1200328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 marL="0" indent="0" algn="ctr">
              <a:buNone/>
            </a:pPr>
            <a:r>
              <a:rPr lang="en-US" b="1" dirty="0">
                <a:effectLst/>
                <a:latin typeface="3ds" panose="02000503020000020004" pitchFamily="50" charset="0"/>
              </a:rPr>
              <a:t>Design for Manufacturing</a:t>
            </a:r>
            <a:r>
              <a:rPr lang="en-US" b="1" dirty="0">
                <a:latin typeface="3ds" panose="02000503020000020004" pitchFamily="50" charset="0"/>
              </a:rPr>
              <a:t>:</a:t>
            </a:r>
            <a:endParaRPr lang="en-US" b="1" dirty="0">
              <a:effectLst/>
              <a:latin typeface="3ds" panose="02000503020000020004" pitchFamily="50" charset="0"/>
            </a:endParaRPr>
          </a:p>
          <a:p>
            <a:pPr marL="0" indent="0" algn="l">
              <a:buNone/>
            </a:pPr>
            <a:r>
              <a:rPr lang="en-US" dirty="0">
                <a:latin typeface="3ds" panose="02000503020000020004" pitchFamily="50" charset="0"/>
              </a:rPr>
              <a:t>Make the stabilizer widest where it slots into the body.</a:t>
            </a:r>
            <a:endParaRPr lang="en-US" b="1" dirty="0">
              <a:effectLst/>
              <a:latin typeface="3ds" panose="02000503020000020004" pitchFamily="50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F31DF9-8844-916A-B1C2-7204E8AD3601}"/>
              </a:ext>
            </a:extLst>
          </p:cNvPr>
          <p:cNvSpPr txBox="1"/>
          <p:nvPr/>
        </p:nvSpPr>
        <p:spPr>
          <a:xfrm>
            <a:off x="9015832" y="2228672"/>
            <a:ext cx="3176168" cy="1200328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 marL="0" indent="0" algn="ctr">
              <a:buNone/>
            </a:pPr>
            <a:r>
              <a:rPr lang="en-US" b="1" dirty="0">
                <a:effectLst/>
                <a:latin typeface="3ds" panose="02000503020000020004" pitchFamily="50" charset="0"/>
              </a:rPr>
              <a:t>Design Tip:</a:t>
            </a:r>
          </a:p>
          <a:p>
            <a:pPr marL="0" indent="0">
              <a:buNone/>
            </a:pPr>
            <a:r>
              <a:rPr lang="en-US" dirty="0">
                <a:latin typeface="3ds" panose="02000503020000020004" pitchFamily="50" charset="0"/>
              </a:rPr>
              <a:t>Make the horizontal stabilizer about 1/5</a:t>
            </a:r>
            <a:r>
              <a:rPr lang="en-US" baseline="30000" dirty="0">
                <a:latin typeface="3ds" panose="02000503020000020004" pitchFamily="50" charset="0"/>
              </a:rPr>
              <a:t>th</a:t>
            </a:r>
            <a:r>
              <a:rPr lang="en-US" dirty="0">
                <a:latin typeface="3ds" panose="02000503020000020004" pitchFamily="50" charset="0"/>
              </a:rPr>
              <a:t> of the size of the main wing.</a:t>
            </a:r>
            <a:endParaRPr lang="en-US" dirty="0">
              <a:effectLst/>
              <a:latin typeface="3ds" panose="0200050302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86644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BE3D41B-DA56-E08D-4463-5F3A586439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73" y="698956"/>
            <a:ext cx="9464287" cy="5696097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45DC533-C85E-4615-B7E6-F6ECF3FC6F3F}"/>
              </a:ext>
            </a:extLst>
          </p:cNvPr>
          <p:cNvSpPr txBox="1">
            <a:spLocks/>
          </p:cNvSpPr>
          <p:nvPr/>
        </p:nvSpPr>
        <p:spPr>
          <a:xfrm>
            <a:off x="275304" y="886958"/>
            <a:ext cx="3170902" cy="54784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sz="3200" b="1" dirty="0">
                <a:solidFill>
                  <a:srgbClr val="DA291C"/>
                </a:solidFill>
              </a:rPr>
              <a:t>FUSELAGE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B98EC6-DE92-A077-C922-95AE817BB743}"/>
              </a:ext>
            </a:extLst>
          </p:cNvPr>
          <p:cNvSpPr txBox="1"/>
          <p:nvPr/>
        </p:nvSpPr>
        <p:spPr>
          <a:xfrm>
            <a:off x="8583561" y="3903406"/>
            <a:ext cx="2664542" cy="1327355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indent="0" algn="l">
              <a:buNone/>
            </a:pPr>
            <a:endParaRPr lang="en-US" sz="1600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C96733-4B2C-B18A-D4EE-C98D70D87006}"/>
              </a:ext>
            </a:extLst>
          </p:cNvPr>
          <p:cNvSpPr txBox="1"/>
          <p:nvPr/>
        </p:nvSpPr>
        <p:spPr>
          <a:xfrm>
            <a:off x="8023123" y="3429000"/>
            <a:ext cx="2359742" cy="1437968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indent="0" algn="l">
              <a:buNone/>
            </a:pPr>
            <a:endParaRPr lang="en-US" sz="1600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955C96-0315-035A-AF1A-5E0DA2170C56}"/>
              </a:ext>
            </a:extLst>
          </p:cNvPr>
          <p:cNvSpPr txBox="1"/>
          <p:nvPr/>
        </p:nvSpPr>
        <p:spPr>
          <a:xfrm>
            <a:off x="9015832" y="4593896"/>
            <a:ext cx="3176168" cy="1200328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 marL="0" indent="0" algn="ctr">
              <a:buNone/>
            </a:pPr>
            <a:r>
              <a:rPr lang="en-US" b="1" dirty="0">
                <a:effectLst/>
                <a:latin typeface="3ds" panose="02000503020000020004" pitchFamily="50" charset="0"/>
              </a:rPr>
              <a:t>Design for Manufacturing</a:t>
            </a:r>
            <a:r>
              <a:rPr lang="en-US" b="1" dirty="0">
                <a:latin typeface="3ds" panose="02000503020000020004" pitchFamily="50" charset="0"/>
              </a:rPr>
              <a:t>:</a:t>
            </a:r>
            <a:endParaRPr lang="en-US" b="1" dirty="0">
              <a:effectLst/>
              <a:latin typeface="3ds" panose="02000503020000020004" pitchFamily="50" charset="0"/>
            </a:endParaRPr>
          </a:p>
          <a:p>
            <a:pPr marL="0" indent="0" algn="l">
              <a:buNone/>
            </a:pPr>
            <a:r>
              <a:rPr lang="en-US" dirty="0">
                <a:latin typeface="3ds" panose="02000503020000020004" pitchFamily="50" charset="0"/>
              </a:rPr>
              <a:t>Cutouts should be the exact dimension of the wing and stabilizer with no </a:t>
            </a:r>
            <a:r>
              <a:rPr lang="en-US" b="1" dirty="0">
                <a:latin typeface="3ds" panose="02000503020000020004" pitchFamily="50" charset="0"/>
              </a:rPr>
              <a:t>tolerance</a:t>
            </a:r>
            <a:r>
              <a:rPr lang="en-US" dirty="0">
                <a:latin typeface="3ds" panose="02000503020000020004" pitchFamily="50" charset="0"/>
              </a:rPr>
              <a:t>.</a:t>
            </a:r>
            <a:endParaRPr lang="en-US" dirty="0">
              <a:effectLst/>
              <a:latin typeface="3ds" panose="02000503020000020004" pitchFamily="50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F31DF9-8844-916A-B1C2-7204E8AD3601}"/>
              </a:ext>
            </a:extLst>
          </p:cNvPr>
          <p:cNvSpPr txBox="1"/>
          <p:nvPr/>
        </p:nvSpPr>
        <p:spPr>
          <a:xfrm>
            <a:off x="9015832" y="2218227"/>
            <a:ext cx="3176167" cy="1200328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 marL="0" indent="0" algn="ctr">
              <a:buNone/>
            </a:pPr>
            <a:r>
              <a:rPr lang="en-US" b="1" dirty="0">
                <a:effectLst/>
                <a:latin typeface="3ds" panose="02000503020000020004" pitchFamily="50" charset="0"/>
              </a:rPr>
              <a:t>Design Tip:</a:t>
            </a:r>
          </a:p>
          <a:p>
            <a:pPr marL="0" indent="0">
              <a:buNone/>
            </a:pPr>
            <a:r>
              <a:rPr lang="en-US" dirty="0">
                <a:latin typeface="3ds" panose="02000503020000020004" pitchFamily="50" charset="0"/>
              </a:rPr>
              <a:t>Make sure there’s enough material where the glider might break, like around the wing or on the nose.</a:t>
            </a:r>
            <a:endParaRPr lang="en-US" dirty="0">
              <a:effectLst/>
              <a:latin typeface="3ds" panose="0200050302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2290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B2A92AB-4F46-F41E-3A48-291FD7AF1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02" y="1160879"/>
            <a:ext cx="7341663" cy="5239775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45DC533-C85E-4615-B7E6-F6ECF3FC6F3F}"/>
              </a:ext>
            </a:extLst>
          </p:cNvPr>
          <p:cNvSpPr txBox="1">
            <a:spLocks/>
          </p:cNvSpPr>
          <p:nvPr/>
        </p:nvSpPr>
        <p:spPr>
          <a:xfrm>
            <a:off x="275304" y="886958"/>
            <a:ext cx="3170902" cy="54784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sz="3200" b="1" dirty="0">
                <a:solidFill>
                  <a:srgbClr val="DA291C"/>
                </a:solidFill>
              </a:rPr>
              <a:t>BALLASTS (4)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B98EC6-DE92-A077-C922-95AE817BB743}"/>
              </a:ext>
            </a:extLst>
          </p:cNvPr>
          <p:cNvSpPr txBox="1"/>
          <p:nvPr/>
        </p:nvSpPr>
        <p:spPr>
          <a:xfrm>
            <a:off x="8583561" y="3903406"/>
            <a:ext cx="2664542" cy="1327355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indent="0" algn="l">
              <a:buNone/>
            </a:pPr>
            <a:endParaRPr lang="en-US" sz="1600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955C96-0315-035A-AF1A-5E0DA2170C56}"/>
              </a:ext>
            </a:extLst>
          </p:cNvPr>
          <p:cNvSpPr txBox="1"/>
          <p:nvPr/>
        </p:nvSpPr>
        <p:spPr>
          <a:xfrm>
            <a:off x="9015832" y="4594021"/>
            <a:ext cx="3176168" cy="1200328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 marL="0" indent="0" algn="ctr">
              <a:buNone/>
            </a:pPr>
            <a:r>
              <a:rPr lang="en-US" b="1" dirty="0">
                <a:effectLst/>
                <a:latin typeface="3ds" panose="02000503020000020004" pitchFamily="50" charset="0"/>
              </a:rPr>
              <a:t>Design for Manufacturing</a:t>
            </a:r>
            <a:r>
              <a:rPr lang="en-US" b="1" dirty="0">
                <a:latin typeface="3ds" panose="02000503020000020004" pitchFamily="50" charset="0"/>
              </a:rPr>
              <a:t>:</a:t>
            </a:r>
          </a:p>
          <a:p>
            <a:pPr marL="0" indent="0">
              <a:buNone/>
            </a:pPr>
            <a:r>
              <a:rPr lang="en-US" dirty="0">
                <a:effectLst/>
                <a:latin typeface="3ds" panose="02000503020000020004" pitchFamily="50" charset="0"/>
              </a:rPr>
              <a:t>Create the ballasts </a:t>
            </a:r>
            <a:r>
              <a:rPr lang="en-US" dirty="0">
                <a:latin typeface="3ds" panose="02000503020000020004" pitchFamily="50" charset="0"/>
              </a:rPr>
              <a:t>with a large face </a:t>
            </a:r>
            <a:r>
              <a:rPr lang="en-US" dirty="0">
                <a:effectLst/>
                <a:latin typeface="3ds" panose="02000503020000020004" pitchFamily="50" charset="0"/>
              </a:rPr>
              <a:t>so they can be securely glued to the fuselage.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F31DF9-8844-916A-B1C2-7204E8AD3601}"/>
              </a:ext>
            </a:extLst>
          </p:cNvPr>
          <p:cNvSpPr txBox="1"/>
          <p:nvPr/>
        </p:nvSpPr>
        <p:spPr>
          <a:xfrm>
            <a:off x="8987431" y="2216615"/>
            <a:ext cx="3204569" cy="1200328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 marL="0" indent="0" algn="ctr">
              <a:buNone/>
            </a:pPr>
            <a:r>
              <a:rPr lang="en-US" b="1" dirty="0">
                <a:effectLst/>
                <a:latin typeface="3ds" panose="02000503020000020004" pitchFamily="50" charset="0"/>
              </a:rPr>
              <a:t>Design Tip:</a:t>
            </a:r>
          </a:p>
          <a:p>
            <a:pPr marL="0" indent="0">
              <a:buNone/>
            </a:pPr>
            <a:r>
              <a:rPr lang="en-US" dirty="0">
                <a:latin typeface="3ds" panose="02000503020000020004" pitchFamily="50" charset="0"/>
              </a:rPr>
              <a:t>Make successive ballasts smaller as they stick out from the fuselage.</a:t>
            </a:r>
            <a:endParaRPr lang="en-US" dirty="0">
              <a:effectLst/>
              <a:latin typeface="3ds" panose="0200050302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2022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45DC533-C85E-4615-B7E6-F6ECF3FC6F3F}"/>
              </a:ext>
            </a:extLst>
          </p:cNvPr>
          <p:cNvSpPr txBox="1">
            <a:spLocks/>
          </p:cNvSpPr>
          <p:nvPr/>
        </p:nvSpPr>
        <p:spPr>
          <a:xfrm>
            <a:off x="457199" y="914400"/>
            <a:ext cx="11383505" cy="369146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rgbClr val="DA291C"/>
                </a:solidFill>
              </a:rPr>
              <a:t>LASER CUTTING</a:t>
            </a:r>
          </a:p>
          <a:p>
            <a:pPr lvl="1" algn="just">
              <a:spcBef>
                <a:spcPts val="1200"/>
              </a:spcBef>
            </a:pPr>
            <a:r>
              <a:rPr lang="en-US" sz="2000" dirty="0"/>
              <a:t>After the model is created in CAD, export the faces of each piece as a DXF file, a 2D drawing file.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When laser cutting, follow the machine’s safety procedures and your shop safety protocols</a:t>
            </a:r>
          </a:p>
          <a:p>
            <a:pPr lvl="1">
              <a:spcBef>
                <a:spcPts val="1200"/>
              </a:spcBef>
            </a:pPr>
            <a:r>
              <a:rPr lang="en-US" sz="2000" dirty="0"/>
              <a:t>Nest the cuts together to minimize material waste, as shown below.</a:t>
            </a:r>
            <a:endParaRPr lang="en-US" dirty="0"/>
          </a:p>
          <a:p>
            <a:pPr marL="0" indent="0" algn="just">
              <a:buFont typeface="Arial" panose="020B0604020202020204" pitchFamily="34" charset="0"/>
              <a:buNone/>
            </a:pPr>
            <a:endParaRPr lang="en-US" sz="2400" b="1" dirty="0">
              <a:solidFill>
                <a:srgbClr val="DA291C"/>
              </a:solidFill>
            </a:endParaRPr>
          </a:p>
        </p:txBody>
      </p:sp>
      <p:pic>
        <p:nvPicPr>
          <p:cNvPr id="2" name="Picture 1" descr="A screenshot of a computer&#10;&#10;AI-generated content may be incorrect.">
            <a:extLst>
              <a:ext uri="{FF2B5EF4-FFF2-40B4-BE49-F238E27FC236}">
                <a16:creationId xmlns:a16="http://schemas.microsoft.com/office/drawing/2014/main" id="{5C8ECC88-C20F-F15F-9794-77A2C56740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32" b="9527"/>
          <a:stretch/>
        </p:blipFill>
        <p:spPr>
          <a:xfrm>
            <a:off x="2902129" y="3208075"/>
            <a:ext cx="6387742" cy="2858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7387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45DC533-C85E-4615-B7E6-F6ECF3FC6F3F}"/>
              </a:ext>
            </a:extLst>
          </p:cNvPr>
          <p:cNvSpPr txBox="1">
            <a:spLocks/>
          </p:cNvSpPr>
          <p:nvPr/>
        </p:nvSpPr>
        <p:spPr>
          <a:xfrm>
            <a:off x="457200" y="914400"/>
            <a:ext cx="9276080" cy="369146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rgbClr val="DA291C"/>
                </a:solidFill>
              </a:rPr>
              <a:t>MATERIAL CHOICE</a:t>
            </a:r>
          </a:p>
          <a:p>
            <a:pPr lvl="1" algn="just">
              <a:spcBef>
                <a:spcPts val="1200"/>
              </a:spcBef>
            </a:pPr>
            <a:r>
              <a:rPr lang="en-US" sz="2000" dirty="0"/>
              <a:t>The material used for this project is [YOUR MATERIAL HERE]</a:t>
            </a:r>
          </a:p>
          <a:p>
            <a:pPr lvl="1" algn="just">
              <a:spcBef>
                <a:spcPts val="1200"/>
              </a:spcBef>
            </a:pPr>
            <a:r>
              <a:rPr lang="en-US" sz="2000" dirty="0"/>
              <a:t>Material properties:</a:t>
            </a:r>
          </a:p>
          <a:p>
            <a:pPr lvl="2" algn="just">
              <a:spcBef>
                <a:spcPts val="1200"/>
              </a:spcBef>
            </a:pPr>
            <a:r>
              <a:rPr lang="en-US" dirty="0"/>
              <a:t>Thickness: [YOUR MATERIAL THICKNESS HERE]</a:t>
            </a:r>
          </a:p>
          <a:p>
            <a:pPr lvl="2" algn="just">
              <a:spcBef>
                <a:spcPts val="1200"/>
              </a:spcBef>
            </a:pPr>
            <a:r>
              <a:rPr lang="en-US" dirty="0"/>
              <a:t>Density: [OPTIONAL – YOUR MATERIAL DENSITY HERE]</a:t>
            </a:r>
          </a:p>
          <a:p>
            <a:pPr lvl="2" algn="just">
              <a:spcBef>
                <a:spcPts val="1200"/>
              </a:spcBef>
            </a:pPr>
            <a:r>
              <a:rPr lang="en-US" dirty="0"/>
              <a:t>Origin: [OPTIONAL – WHERE YOUR MATERIAL COMES FROM]</a:t>
            </a:r>
          </a:p>
          <a:p>
            <a:pPr marL="914400" lvl="2" indent="0" algn="just">
              <a:spcBef>
                <a:spcPts val="1200"/>
              </a:spcBef>
              <a:buNone/>
            </a:pPr>
            <a:endParaRPr lang="en-US" dirty="0"/>
          </a:p>
          <a:p>
            <a:pPr marL="0" indent="0" algn="just">
              <a:buFont typeface="Arial" panose="020B0604020202020204" pitchFamily="34" charset="0"/>
              <a:buNone/>
            </a:pPr>
            <a:endParaRPr lang="en-US" sz="2400" b="1" dirty="0">
              <a:solidFill>
                <a:srgbClr val="DA29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3346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C48FABD-8D85-447A-BB20-63F78CD44F7A}"/>
              </a:ext>
            </a:extLst>
          </p:cNvPr>
          <p:cNvSpPr txBox="1">
            <a:spLocks/>
          </p:cNvSpPr>
          <p:nvPr/>
        </p:nvSpPr>
        <p:spPr>
          <a:xfrm>
            <a:off x="457200" y="914401"/>
            <a:ext cx="6272784" cy="26786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b="1" dirty="0">
                <a:solidFill>
                  <a:srgbClr val="DA291C"/>
                </a:solidFill>
              </a:rPr>
              <a:t>CLASS DISCUSSION QUESTIONS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110276-949A-9381-0F98-9AB0BC2B10AB}"/>
              </a:ext>
            </a:extLst>
          </p:cNvPr>
          <p:cNvSpPr txBox="1"/>
          <p:nvPr/>
        </p:nvSpPr>
        <p:spPr>
          <a:xfrm>
            <a:off x="168676" y="1342061"/>
            <a:ext cx="11566124" cy="4827920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indent="0" algn="l">
              <a:buNone/>
            </a:pPr>
            <a:endParaRPr lang="en-US" sz="1600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494EE8-496B-E478-E8D5-ADFAFF70F0F7}"/>
              </a:ext>
            </a:extLst>
          </p:cNvPr>
          <p:cNvSpPr txBox="1"/>
          <p:nvPr/>
        </p:nvSpPr>
        <p:spPr>
          <a:xfrm>
            <a:off x="328474" y="1342061"/>
            <a:ext cx="11694849" cy="4827920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indent="0" algn="l">
              <a:buNone/>
            </a:pPr>
            <a:endParaRPr lang="en-US" sz="1600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F71DA6-B669-B36D-D589-7D0AB6464A6A}"/>
              </a:ext>
            </a:extLst>
          </p:cNvPr>
          <p:cNvSpPr txBox="1"/>
          <p:nvPr/>
        </p:nvSpPr>
        <p:spPr>
          <a:xfrm>
            <a:off x="1562470" y="1669002"/>
            <a:ext cx="5939161" cy="2104008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indent="0" algn="l">
              <a:buNone/>
            </a:pPr>
            <a:endParaRPr lang="en-US" sz="1600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54DAC8-5E29-0154-D42D-939698EB3BA1}"/>
              </a:ext>
            </a:extLst>
          </p:cNvPr>
          <p:cNvSpPr txBox="1"/>
          <p:nvPr/>
        </p:nvSpPr>
        <p:spPr>
          <a:xfrm>
            <a:off x="457200" y="1182262"/>
            <a:ext cx="11277600" cy="4761338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000" dirty="0">
              <a:effectLst/>
              <a:latin typeface="3ds" panose="02000503020000020004" pitchFamily="50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  <a:latin typeface="3ds" panose="02000503020000020004" pitchFamily="50" charset="0"/>
              </a:rPr>
              <a:t>This glider’s center of mass is balanced under the wing of the plane for a smooth flight. What would happen if it were nose heavy? Or if it was tail heavy?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000" dirty="0">
              <a:latin typeface="3ds" panose="02000503020000020004" pitchFamily="50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000" dirty="0">
              <a:latin typeface="3ds" panose="02000503020000020004" pitchFamily="50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  <a:latin typeface="3ds" panose="02000503020000020004" pitchFamily="50" charset="0"/>
              </a:rPr>
              <a:t>Where else should the fuselage be strong, and where can it be thin? </a:t>
            </a:r>
            <a:r>
              <a:rPr lang="en-US" sz="2000" dirty="0">
                <a:latin typeface="3ds" panose="02000503020000020004" pitchFamily="50" charset="0"/>
              </a:rPr>
              <a:t>Consider forces from a crash landing or the air hitting the wing.</a:t>
            </a:r>
            <a:endParaRPr lang="en-US" sz="2000" dirty="0">
              <a:effectLst/>
              <a:latin typeface="3ds" panose="02000503020000020004" pitchFamily="50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000" dirty="0">
              <a:effectLst/>
              <a:latin typeface="3ds" panose="02000503020000020004" pitchFamily="50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000" dirty="0">
              <a:effectLst/>
              <a:latin typeface="3ds" panose="02000503020000020004" pitchFamily="50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3ds" panose="02000503020000020004" pitchFamily="50" charset="0"/>
              </a:rPr>
              <a:t>The further back the stabilizer is, the smaller it can be. What are some limits on how small you should make the stabilizer?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effectLst/>
              <a:latin typeface="3ds" panose="02000503020000020004" pitchFamily="50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effectLst/>
              <a:latin typeface="3ds" panose="02000503020000020004" pitchFamily="50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3ds" panose="02000503020000020004" pitchFamily="50" charset="0"/>
              </a:rPr>
              <a:t>How does the shape of the wing influence how the glider can fly? Look into different types of planes and understand their wing types.</a:t>
            </a:r>
            <a:endParaRPr lang="en-US" sz="2000" dirty="0">
              <a:effectLst/>
              <a:latin typeface="3ds" panose="02000503020000020004" pitchFamily="50" charset="0"/>
            </a:endParaRPr>
          </a:p>
          <a:p>
            <a:pPr marL="0" indent="0" algn="l">
              <a:buNone/>
            </a:pPr>
            <a:endParaRPr lang="en-US" sz="2000" dirty="0">
              <a:effectLst/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93722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C48FABD-8D85-447A-BB20-63F78CD44F7A}"/>
              </a:ext>
            </a:extLst>
          </p:cNvPr>
          <p:cNvSpPr txBox="1">
            <a:spLocks/>
          </p:cNvSpPr>
          <p:nvPr/>
        </p:nvSpPr>
        <p:spPr>
          <a:xfrm>
            <a:off x="457200" y="914401"/>
            <a:ext cx="6272784" cy="26786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b="1" dirty="0">
                <a:solidFill>
                  <a:srgbClr val="DA291C"/>
                </a:solidFill>
              </a:rPr>
              <a:t>PROJECT TASKS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110276-949A-9381-0F98-9AB0BC2B10AB}"/>
              </a:ext>
            </a:extLst>
          </p:cNvPr>
          <p:cNvSpPr txBox="1"/>
          <p:nvPr/>
        </p:nvSpPr>
        <p:spPr>
          <a:xfrm>
            <a:off x="168676" y="1342061"/>
            <a:ext cx="11566124" cy="4827920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indent="0" algn="l">
              <a:buNone/>
            </a:pPr>
            <a:endParaRPr lang="en-US" sz="1600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494EE8-496B-E478-E8D5-ADFAFF70F0F7}"/>
              </a:ext>
            </a:extLst>
          </p:cNvPr>
          <p:cNvSpPr txBox="1"/>
          <p:nvPr/>
        </p:nvSpPr>
        <p:spPr>
          <a:xfrm>
            <a:off x="328474" y="1342061"/>
            <a:ext cx="11694849" cy="4827920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indent="0" algn="l">
              <a:buNone/>
            </a:pPr>
            <a:endParaRPr lang="en-US" sz="1600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F71DA6-B669-B36D-D589-7D0AB6464A6A}"/>
              </a:ext>
            </a:extLst>
          </p:cNvPr>
          <p:cNvSpPr txBox="1"/>
          <p:nvPr/>
        </p:nvSpPr>
        <p:spPr>
          <a:xfrm>
            <a:off x="1562470" y="1669002"/>
            <a:ext cx="5939161" cy="2104008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indent="0" algn="l">
              <a:buNone/>
            </a:pPr>
            <a:endParaRPr lang="en-US" sz="1600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54DAC8-5E29-0154-D42D-939698EB3BA1}"/>
              </a:ext>
            </a:extLst>
          </p:cNvPr>
          <p:cNvSpPr txBox="1"/>
          <p:nvPr/>
        </p:nvSpPr>
        <p:spPr>
          <a:xfrm>
            <a:off x="457200" y="1182262"/>
            <a:ext cx="11277600" cy="4761338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000" dirty="0">
              <a:effectLst/>
              <a:latin typeface="3ds" panose="02000503020000020004" pitchFamily="50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solidFill>
                  <a:schemeClr val="tx1"/>
                </a:solidFill>
                <a:latin typeface="3ds" panose="02000503020000020004" pitchFamily="50" charset="0"/>
              </a:rPr>
              <a:t>Create all of the components of the glider.</a:t>
            </a:r>
          </a:p>
          <a:p>
            <a:pPr marL="1143000" lvl="1" indent="-457200">
              <a:buFont typeface="+mj-lt"/>
              <a:buAutoNum type="alphaLcParenR"/>
            </a:pPr>
            <a:r>
              <a:rPr lang="en-US" sz="2000" dirty="0">
                <a:solidFill>
                  <a:schemeClr val="tx1"/>
                </a:solidFill>
                <a:latin typeface="3ds" panose="02000503020000020004" pitchFamily="50" charset="0"/>
              </a:rPr>
              <a:t>Wing</a:t>
            </a:r>
          </a:p>
          <a:p>
            <a:pPr marL="1143000" lvl="1" indent="-457200">
              <a:buFont typeface="+mj-lt"/>
              <a:buAutoNum type="alphaLcParenR"/>
            </a:pPr>
            <a:r>
              <a:rPr lang="en-US" sz="2000" dirty="0">
                <a:solidFill>
                  <a:schemeClr val="tx1"/>
                </a:solidFill>
                <a:latin typeface="3ds" panose="02000503020000020004" pitchFamily="50" charset="0"/>
              </a:rPr>
              <a:t>Stabilizer</a:t>
            </a:r>
          </a:p>
          <a:p>
            <a:pPr marL="1143000" lvl="1" indent="-457200">
              <a:buFont typeface="+mj-lt"/>
              <a:buAutoNum type="alphaLcParenR"/>
            </a:pPr>
            <a:r>
              <a:rPr lang="en-US" sz="2000" dirty="0">
                <a:latin typeface="3ds" panose="02000503020000020004" pitchFamily="50" charset="0"/>
              </a:rPr>
              <a:t>Fuselage</a:t>
            </a:r>
            <a:endParaRPr lang="en-US" sz="2000" dirty="0">
              <a:solidFill>
                <a:schemeClr val="tx1"/>
              </a:solidFill>
              <a:latin typeface="3ds" panose="02000503020000020004" pitchFamily="50" charset="0"/>
            </a:endParaRPr>
          </a:p>
          <a:p>
            <a:pPr marL="1143000" lvl="1" indent="-457200">
              <a:buFont typeface="+mj-lt"/>
              <a:buAutoNum type="alphaLcParenR"/>
            </a:pPr>
            <a:r>
              <a:rPr lang="en-US" sz="2000" dirty="0">
                <a:latin typeface="3ds" panose="02000503020000020004" pitchFamily="50" charset="0"/>
              </a:rPr>
              <a:t>Ballasts</a:t>
            </a:r>
          </a:p>
          <a:p>
            <a:pPr marL="1143000" lvl="1" indent="-457200">
              <a:buFont typeface="+mj-lt"/>
              <a:buAutoNum type="alphaLcParenR"/>
            </a:pPr>
            <a:endParaRPr lang="en-US" sz="2000" dirty="0">
              <a:solidFill>
                <a:schemeClr val="tx1"/>
              </a:solidFill>
              <a:latin typeface="3ds" panose="02000503020000020004" pitchFamily="50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solidFill>
                  <a:schemeClr val="tx1"/>
                </a:solidFill>
                <a:latin typeface="3ds" panose="02000503020000020004" pitchFamily="50" charset="0"/>
              </a:rPr>
              <a:t>Create an assembly of the plane in CAD for design analysis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>
              <a:solidFill>
                <a:schemeClr val="tx1"/>
              </a:solidFill>
              <a:latin typeface="3ds" panose="02000503020000020004" pitchFamily="50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solidFill>
                  <a:schemeClr val="tx1"/>
                </a:solidFill>
                <a:latin typeface="3ds" panose="02000503020000020004" pitchFamily="50" charset="0"/>
              </a:rPr>
              <a:t>Manufacture the components from your design.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>
              <a:solidFill>
                <a:schemeClr val="tx1"/>
              </a:solidFill>
              <a:latin typeface="3ds" panose="02000503020000020004" pitchFamily="50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solidFill>
                  <a:schemeClr val="tx1"/>
                </a:solidFill>
                <a:latin typeface="3ds" panose="02000503020000020004" pitchFamily="50" charset="0"/>
              </a:rPr>
              <a:t>Assemble and test fly the glider.</a:t>
            </a:r>
          </a:p>
          <a:p>
            <a:pPr marL="0" indent="0" algn="l">
              <a:buNone/>
            </a:pPr>
            <a:endParaRPr lang="en-US" sz="2000" dirty="0">
              <a:effectLst/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0177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45DC533-C85E-4615-B7E6-F6ECF3FC6F3F}"/>
              </a:ext>
            </a:extLst>
          </p:cNvPr>
          <p:cNvSpPr txBox="1">
            <a:spLocks/>
          </p:cNvSpPr>
          <p:nvPr/>
        </p:nvSpPr>
        <p:spPr>
          <a:xfrm>
            <a:off x="3062482" y="2718036"/>
            <a:ext cx="6369518" cy="14219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rgbClr val="DA291C"/>
                </a:solidFill>
              </a:rPr>
              <a:t>The template slides in the following section are provided for your convenience. We encourage you to customize this presentation for your needs.</a:t>
            </a:r>
          </a:p>
        </p:txBody>
      </p:sp>
    </p:spTree>
    <p:extLst>
      <p:ext uri="{BB962C8B-B14F-4D97-AF65-F5344CB8AC3E}">
        <p14:creationId xmlns:p14="http://schemas.microsoft.com/office/powerpoint/2010/main" val="40842418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45DC533-C85E-4615-B7E6-F6ECF3FC6F3F}"/>
              </a:ext>
            </a:extLst>
          </p:cNvPr>
          <p:cNvSpPr txBox="1">
            <a:spLocks/>
          </p:cNvSpPr>
          <p:nvPr/>
        </p:nvSpPr>
        <p:spPr>
          <a:xfrm>
            <a:off x="457200" y="914400"/>
            <a:ext cx="9276080" cy="369146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rgbClr val="DA291C"/>
                </a:solidFill>
              </a:rPr>
              <a:t>LOREM IPSUM</a:t>
            </a:r>
          </a:p>
          <a:p>
            <a:pPr lvl="1" algn="just">
              <a:spcBef>
                <a:spcPts val="1200"/>
              </a:spcBef>
            </a:pPr>
            <a:r>
              <a:rPr lang="en-US" sz="2000" dirty="0"/>
              <a:t>XXX</a:t>
            </a:r>
          </a:p>
          <a:p>
            <a:pPr marL="0" indent="0" algn="just">
              <a:buFont typeface="Arial" panose="020B0604020202020204" pitchFamily="34" charset="0"/>
              <a:buNone/>
            </a:pPr>
            <a:endParaRPr lang="en-US" sz="2400" b="1" dirty="0">
              <a:solidFill>
                <a:srgbClr val="DA29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6839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3D3ADC9-1AB6-4915-8648-C53C346FEE6D}"/>
              </a:ext>
            </a:extLst>
          </p:cNvPr>
          <p:cNvSpPr/>
          <p:nvPr/>
        </p:nvSpPr>
        <p:spPr>
          <a:xfrm>
            <a:off x="487680" y="2163243"/>
            <a:ext cx="5414884" cy="363641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latin typeface="3DS V2" pitchFamily="2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latin typeface="3DS V2" pitchFamily="2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latin typeface="3DS V2" pitchFamily="2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3DS V2" pitchFamily="2" charset="0"/>
              </a:rPr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i="1" dirty="0">
              <a:latin typeface="3DS V2" pitchFamily="2" charset="0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lang="en-US" dirty="0">
              <a:latin typeface="3DS V2" pitchFamily="2" charset="0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lang="en-US" sz="2800" dirty="0">
              <a:latin typeface="3DS V2" pitchFamily="2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35EB5F2-9511-49D9-B046-9C0ED4E853EB}"/>
              </a:ext>
            </a:extLst>
          </p:cNvPr>
          <p:cNvSpPr/>
          <p:nvPr/>
        </p:nvSpPr>
        <p:spPr>
          <a:xfrm>
            <a:off x="6231907" y="2163243"/>
            <a:ext cx="5414884" cy="363641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lang="en-US" sz="2800" dirty="0">
              <a:latin typeface="3DS V2" pitchFamily="2" charset="0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lang="en-US" sz="2800" dirty="0">
              <a:latin typeface="3DS V2" pitchFamily="2" charset="0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lang="en-US" sz="2800" dirty="0">
              <a:latin typeface="3DS V2" pitchFamily="2" charset="0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lang="en-US" dirty="0">
              <a:latin typeface="3DS V2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5C9D36-C5E9-4BA9-BCF4-C007824FEA17}"/>
              </a:ext>
            </a:extLst>
          </p:cNvPr>
          <p:cNvSpPr txBox="1"/>
          <p:nvPr/>
        </p:nvSpPr>
        <p:spPr>
          <a:xfrm>
            <a:off x="2918528" y="955179"/>
            <a:ext cx="63549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>
                <a:solidFill>
                  <a:srgbClr val="DA291C"/>
                </a:solidFill>
                <a:latin typeface="3ds" panose="02000503020000020004" pitchFamily="50" charset="0"/>
              </a:rPr>
              <a:t>CLASS DISCUSSION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A691FA-BE31-421C-846E-3F422D02946D}"/>
              </a:ext>
            </a:extLst>
          </p:cNvPr>
          <p:cNvSpPr txBox="1"/>
          <p:nvPr/>
        </p:nvSpPr>
        <p:spPr>
          <a:xfrm>
            <a:off x="497840" y="3505006"/>
            <a:ext cx="1063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Question: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5956E30-AFC2-4D4C-81B2-3870AC51040A}"/>
              </a:ext>
            </a:extLst>
          </p:cNvPr>
          <p:cNvCxnSpPr/>
          <p:nvPr/>
        </p:nvCxnSpPr>
        <p:spPr>
          <a:xfrm>
            <a:off x="497840" y="3305378"/>
            <a:ext cx="54148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BA299A5-204C-4795-A9A6-C3EEC5C81040}"/>
              </a:ext>
            </a:extLst>
          </p:cNvPr>
          <p:cNvSpPr txBox="1"/>
          <p:nvPr/>
        </p:nvSpPr>
        <p:spPr>
          <a:xfrm>
            <a:off x="6231907" y="3505006"/>
            <a:ext cx="1063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Question: 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F4AC078-143B-4017-87C0-BDEC4A6D1E49}"/>
              </a:ext>
            </a:extLst>
          </p:cNvPr>
          <p:cNvCxnSpPr/>
          <p:nvPr/>
        </p:nvCxnSpPr>
        <p:spPr>
          <a:xfrm>
            <a:off x="6231907" y="3305378"/>
            <a:ext cx="54148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025227" y="5235787"/>
            <a:ext cx="3583093" cy="785706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indent="0" algn="l">
              <a:buNone/>
            </a:pPr>
            <a:endParaRPr lang="en-US" sz="1600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95087" y="3931457"/>
            <a:ext cx="4737361" cy="1660198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r>
              <a:rPr lang="en-US" sz="2400" dirty="0">
                <a:latin typeface="3ds" panose="02000503020000020004" pitchFamily="50" charset="0"/>
              </a:rPr>
              <a:t>Lorem Ipsum</a:t>
            </a:r>
          </a:p>
          <a:p>
            <a:pPr marL="0" indent="0" algn="l">
              <a:buNone/>
            </a:pPr>
            <a:endParaRPr lang="en-US" sz="1600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85175" y="3931457"/>
            <a:ext cx="4834957" cy="1660198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 lvl="0">
              <a:spcBef>
                <a:spcPts val="1200"/>
              </a:spcBef>
            </a:pPr>
            <a:r>
              <a:rPr lang="en-US" sz="2400" dirty="0">
                <a:latin typeface="3DS V2" pitchFamily="2" charset="0"/>
              </a:rPr>
              <a:t>Lorem Ipsum</a:t>
            </a:r>
          </a:p>
          <a:p>
            <a:pPr marL="0" indent="0" algn="l">
              <a:buNone/>
            </a:pPr>
            <a:endParaRPr lang="en-US" sz="1600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5087" y="2471737"/>
            <a:ext cx="4610032" cy="64633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r>
              <a:rPr lang="en-US" sz="2000" dirty="0">
                <a:latin typeface="3ds" panose="02000503020000020004" pitchFamily="50" charset="0"/>
              </a:rPr>
              <a:t>Lorem Ipsum</a:t>
            </a:r>
          </a:p>
          <a:p>
            <a:pPr marL="0" indent="0" algn="l">
              <a:buNone/>
            </a:pPr>
            <a:endParaRPr lang="en-US" sz="1600" dirty="0">
              <a:effectLst/>
              <a:latin typeface="3ds" panose="02000503020000020004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85175" y="2471737"/>
            <a:ext cx="4834957" cy="64633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>
              <a:spcBef>
                <a:spcPts val="1200"/>
              </a:spcBef>
            </a:pPr>
            <a:r>
              <a:rPr lang="en-US" sz="2000" dirty="0">
                <a:latin typeface="3ds" panose="02000503020000020004" pitchFamily="50" charset="0"/>
              </a:rPr>
              <a:t>Lorem Ipsum</a:t>
            </a:r>
          </a:p>
          <a:p>
            <a:pPr marL="0" indent="0" algn="l">
              <a:buNone/>
            </a:pPr>
            <a:endParaRPr lang="en-US" sz="1600" dirty="0">
              <a:effectLst/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4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C48FABD-8D85-447A-BB20-63F78CD44F7A}"/>
              </a:ext>
            </a:extLst>
          </p:cNvPr>
          <p:cNvSpPr txBox="1">
            <a:spLocks/>
          </p:cNvSpPr>
          <p:nvPr/>
        </p:nvSpPr>
        <p:spPr>
          <a:xfrm>
            <a:off x="457200" y="914400"/>
            <a:ext cx="5939161" cy="4276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sz="3200" b="1" dirty="0">
                <a:solidFill>
                  <a:srgbClr val="DA291C"/>
                </a:solidFill>
              </a:rPr>
              <a:t>LEARNING OBJECTIVES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110276-949A-9381-0F98-9AB0BC2B10AB}"/>
              </a:ext>
            </a:extLst>
          </p:cNvPr>
          <p:cNvSpPr txBox="1"/>
          <p:nvPr/>
        </p:nvSpPr>
        <p:spPr>
          <a:xfrm>
            <a:off x="168676" y="1342061"/>
            <a:ext cx="11566124" cy="4827920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indent="0" algn="l">
              <a:buNone/>
            </a:pPr>
            <a:endParaRPr lang="en-US" sz="1600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494EE8-496B-E478-E8D5-ADFAFF70F0F7}"/>
              </a:ext>
            </a:extLst>
          </p:cNvPr>
          <p:cNvSpPr txBox="1"/>
          <p:nvPr/>
        </p:nvSpPr>
        <p:spPr>
          <a:xfrm>
            <a:off x="328474" y="1342061"/>
            <a:ext cx="11694849" cy="4827920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indent="0" algn="l">
              <a:buNone/>
            </a:pPr>
            <a:endParaRPr lang="en-US" sz="1600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F71DA6-B669-B36D-D589-7D0AB6464A6A}"/>
              </a:ext>
            </a:extLst>
          </p:cNvPr>
          <p:cNvSpPr txBox="1"/>
          <p:nvPr/>
        </p:nvSpPr>
        <p:spPr>
          <a:xfrm>
            <a:off x="1562470" y="1669002"/>
            <a:ext cx="5939161" cy="2104008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indent="0" algn="l">
              <a:buNone/>
            </a:pPr>
            <a:endParaRPr lang="en-US" sz="1600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54DAC8-5E29-0154-D42D-939698EB3BA1}"/>
              </a:ext>
            </a:extLst>
          </p:cNvPr>
          <p:cNvSpPr txBox="1"/>
          <p:nvPr/>
        </p:nvSpPr>
        <p:spPr>
          <a:xfrm>
            <a:off x="457200" y="1182262"/>
            <a:ext cx="11277600" cy="4761338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 lvl="1" algn="just">
              <a:spcBef>
                <a:spcPts val="1200"/>
              </a:spcBef>
            </a:pPr>
            <a:endParaRPr lang="en-US" sz="2000" dirty="0">
              <a:latin typeface="3ds" panose="02000503020000020004" pitchFamily="50" charset="0"/>
            </a:endParaRPr>
          </a:p>
          <a:p>
            <a:pPr marL="342900" indent="-34290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3ds" panose="02000503020000020004" pitchFamily="50" charset="0"/>
              </a:rPr>
              <a:t>Implement design intent when in CAD</a:t>
            </a:r>
          </a:p>
          <a:p>
            <a:pPr marL="342900" indent="-34290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3ds" panose="02000503020000020004" pitchFamily="50" charset="0"/>
              </a:rPr>
              <a:t>Utilize assembly features to visualize the of center of mass</a:t>
            </a:r>
          </a:p>
          <a:p>
            <a:pPr marL="342900" indent="-34290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3ds" panose="02000503020000020004" pitchFamily="50" charset="0"/>
              </a:rPr>
              <a:t>Understand basics of laser cutting procedures</a:t>
            </a:r>
          </a:p>
          <a:p>
            <a:pPr marL="342900" indent="-34290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3ds" panose="02000503020000020004" pitchFamily="50" charset="0"/>
              </a:rPr>
              <a:t>Perform analysis on how the glider flies</a:t>
            </a:r>
          </a:p>
        </p:txBody>
      </p:sp>
    </p:spTree>
    <p:extLst>
      <p:ext uri="{BB962C8B-B14F-4D97-AF65-F5344CB8AC3E}">
        <p14:creationId xmlns:p14="http://schemas.microsoft.com/office/powerpoint/2010/main" val="24768797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C48FABD-8D85-447A-BB20-63F78CD44F7A}"/>
              </a:ext>
            </a:extLst>
          </p:cNvPr>
          <p:cNvSpPr txBox="1">
            <a:spLocks/>
          </p:cNvSpPr>
          <p:nvPr/>
        </p:nvSpPr>
        <p:spPr>
          <a:xfrm>
            <a:off x="457200" y="914400"/>
            <a:ext cx="5377675" cy="42766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rgbClr val="DA291C"/>
                </a:solidFill>
              </a:rPr>
              <a:t>TIMELINE</a:t>
            </a:r>
          </a:p>
        </p:txBody>
      </p:sp>
      <p:sp>
        <p:nvSpPr>
          <p:cNvPr id="7" name="AutoShape 2">
            <a:extLst>
              <a:ext uri="{FF2B5EF4-FFF2-40B4-BE49-F238E27FC236}">
                <a16:creationId xmlns:a16="http://schemas.microsoft.com/office/drawing/2014/main" id="{F427F07E-CE49-4F4A-9AAA-4AF53571F34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22129" y="312808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EF66185-9F91-4EC8-9128-1298B34C24FC}"/>
              </a:ext>
            </a:extLst>
          </p:cNvPr>
          <p:cNvCxnSpPr>
            <a:cxnSpLocks/>
          </p:cNvCxnSpPr>
          <p:nvPr/>
        </p:nvCxnSpPr>
        <p:spPr>
          <a:xfrm>
            <a:off x="478951" y="3722108"/>
            <a:ext cx="10633435" cy="0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AA226DA-64B0-48EA-A161-944A34D48717}"/>
              </a:ext>
            </a:extLst>
          </p:cNvPr>
          <p:cNvSpPr/>
          <p:nvPr/>
        </p:nvSpPr>
        <p:spPr>
          <a:xfrm>
            <a:off x="477644" y="1945071"/>
            <a:ext cx="2914198" cy="134449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140494">
              <a:buSzPct val="100000"/>
            </a:pPr>
            <a:r>
              <a:rPr lang="en-US" sz="1400" dirty="0">
                <a:latin typeface="3ds" panose="02000503020000020004" pitchFamily="50" charset="0"/>
              </a:rPr>
              <a:t>XXX</a:t>
            </a:r>
            <a:endParaRPr lang="en-US" sz="1400" dirty="0">
              <a:latin typeface="3DS V2" pitchFamily="2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C04415D-8668-4D60-8E54-D85B55206194}"/>
              </a:ext>
            </a:extLst>
          </p:cNvPr>
          <p:cNvSpPr/>
          <p:nvPr/>
        </p:nvSpPr>
        <p:spPr>
          <a:xfrm>
            <a:off x="4112130" y="1945071"/>
            <a:ext cx="2239787" cy="134449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400" dirty="0">
                <a:latin typeface="3ds" panose="02000503020000020004" pitchFamily="50" charset="0"/>
              </a:rPr>
              <a:t>XXX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8BCDD2C-57F5-419D-8235-F149EE11F46B}"/>
              </a:ext>
            </a:extLst>
          </p:cNvPr>
          <p:cNvSpPr/>
          <p:nvPr/>
        </p:nvSpPr>
        <p:spPr>
          <a:xfrm>
            <a:off x="7055027" y="1945071"/>
            <a:ext cx="2425304" cy="134449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400" dirty="0">
                <a:latin typeface="3ds" panose="02000503020000020004" pitchFamily="50" charset="0"/>
              </a:rPr>
              <a:t>XXX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3D472B0-3C2B-40CD-86F3-B1C9C0C66219}"/>
              </a:ext>
            </a:extLst>
          </p:cNvPr>
          <p:cNvSpPr/>
          <p:nvPr/>
        </p:nvSpPr>
        <p:spPr>
          <a:xfrm>
            <a:off x="1414950" y="4126194"/>
            <a:ext cx="2602912" cy="145760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400" dirty="0">
                <a:latin typeface="3ds" panose="02000503020000020004" pitchFamily="50" charset="0"/>
              </a:rPr>
              <a:t>XXX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8BFAEAA-BF44-46C6-8889-D7529C214A11}"/>
              </a:ext>
            </a:extLst>
          </p:cNvPr>
          <p:cNvSpPr/>
          <p:nvPr/>
        </p:nvSpPr>
        <p:spPr>
          <a:xfrm>
            <a:off x="4660823" y="4126194"/>
            <a:ext cx="2239787" cy="145760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400" dirty="0">
                <a:latin typeface="3ds" panose="02000503020000020004" pitchFamily="50" charset="0"/>
              </a:rPr>
              <a:t>XXX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91939686-AA78-42A7-BF86-59AF33E551AC}"/>
              </a:ext>
            </a:extLst>
          </p:cNvPr>
          <p:cNvSpPr/>
          <p:nvPr/>
        </p:nvSpPr>
        <p:spPr>
          <a:xfrm>
            <a:off x="7561637" y="4126194"/>
            <a:ext cx="2859058" cy="145760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400" dirty="0">
                <a:latin typeface="3ds" panose="02000503020000020004" pitchFamily="50" charset="0"/>
              </a:rPr>
              <a:t>XXX</a:t>
            </a:r>
            <a:endParaRPr lang="en-US" sz="1400" dirty="0">
              <a:latin typeface="3DS V2" pitchFamily="2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E3D7308-A1FB-400B-A50E-2882D02CEF34}"/>
              </a:ext>
            </a:extLst>
          </p:cNvPr>
          <p:cNvCxnSpPr>
            <a:cxnSpLocks/>
          </p:cNvCxnSpPr>
          <p:nvPr/>
        </p:nvCxnSpPr>
        <p:spPr>
          <a:xfrm>
            <a:off x="1276944" y="3439304"/>
            <a:ext cx="0" cy="28280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9B60E6B3-8A17-42AF-9E8E-A8843281067F}"/>
              </a:ext>
            </a:extLst>
          </p:cNvPr>
          <p:cNvSpPr txBox="1"/>
          <p:nvPr/>
        </p:nvSpPr>
        <p:spPr>
          <a:xfrm>
            <a:off x="343675" y="1559216"/>
            <a:ext cx="62709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/>
              <a:t>XXX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FE93883-D5B1-47F6-9EB4-751F532F4B04}"/>
              </a:ext>
            </a:extLst>
          </p:cNvPr>
          <p:cNvCxnSpPr>
            <a:cxnSpLocks/>
          </p:cNvCxnSpPr>
          <p:nvPr/>
        </p:nvCxnSpPr>
        <p:spPr>
          <a:xfrm>
            <a:off x="4677861" y="3439304"/>
            <a:ext cx="0" cy="28280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89F945BC-2239-43C9-BAC5-D642C5D0850C}"/>
              </a:ext>
            </a:extLst>
          </p:cNvPr>
          <p:cNvSpPr txBox="1"/>
          <p:nvPr/>
        </p:nvSpPr>
        <p:spPr>
          <a:xfrm>
            <a:off x="4030196" y="1559216"/>
            <a:ext cx="62709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/>
              <a:t>XXX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07E68F8-6B32-46D6-B54A-B921E99E357F}"/>
              </a:ext>
            </a:extLst>
          </p:cNvPr>
          <p:cNvCxnSpPr>
            <a:cxnSpLocks/>
          </p:cNvCxnSpPr>
          <p:nvPr/>
        </p:nvCxnSpPr>
        <p:spPr>
          <a:xfrm>
            <a:off x="7722735" y="3439304"/>
            <a:ext cx="0" cy="28280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1E2AAAC4-4842-44DA-963B-F8D5EBB77415}"/>
              </a:ext>
            </a:extLst>
          </p:cNvPr>
          <p:cNvSpPr txBox="1"/>
          <p:nvPr/>
        </p:nvSpPr>
        <p:spPr>
          <a:xfrm>
            <a:off x="7055027" y="1559216"/>
            <a:ext cx="62709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/>
              <a:t>XXX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CCBB96B-F431-419A-A144-C51B02F11058}"/>
              </a:ext>
            </a:extLst>
          </p:cNvPr>
          <p:cNvCxnSpPr>
            <a:cxnSpLocks/>
          </p:cNvCxnSpPr>
          <p:nvPr/>
        </p:nvCxnSpPr>
        <p:spPr>
          <a:xfrm>
            <a:off x="2818459" y="3732684"/>
            <a:ext cx="0" cy="28280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E33DC470-A073-44CD-BE32-5FE27BABF3B3}"/>
              </a:ext>
            </a:extLst>
          </p:cNvPr>
          <p:cNvSpPr txBox="1"/>
          <p:nvPr/>
        </p:nvSpPr>
        <p:spPr>
          <a:xfrm>
            <a:off x="1288999" y="5633055"/>
            <a:ext cx="62709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/>
              <a:t>XXX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54F9C9B-5661-4543-932C-DEEFCE737EFE}"/>
              </a:ext>
            </a:extLst>
          </p:cNvPr>
          <p:cNvCxnSpPr>
            <a:cxnSpLocks/>
          </p:cNvCxnSpPr>
          <p:nvPr/>
        </p:nvCxnSpPr>
        <p:spPr>
          <a:xfrm>
            <a:off x="5922790" y="3730700"/>
            <a:ext cx="0" cy="28280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B9201529-4A03-4C0F-9644-9EB428645D68}"/>
              </a:ext>
            </a:extLst>
          </p:cNvPr>
          <p:cNvSpPr txBox="1"/>
          <p:nvPr/>
        </p:nvSpPr>
        <p:spPr>
          <a:xfrm>
            <a:off x="4481958" y="5633055"/>
            <a:ext cx="62709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/>
              <a:t>XXX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13FCA84-4329-4CF5-A4F1-A51E753CE1AA}"/>
              </a:ext>
            </a:extLst>
          </p:cNvPr>
          <p:cNvCxnSpPr>
            <a:cxnSpLocks/>
          </p:cNvCxnSpPr>
          <p:nvPr/>
        </p:nvCxnSpPr>
        <p:spPr>
          <a:xfrm>
            <a:off x="9235158" y="3738142"/>
            <a:ext cx="0" cy="28280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684BC3A4-ECF3-4337-A2E4-18B58E2BAB2A}"/>
              </a:ext>
            </a:extLst>
          </p:cNvPr>
          <p:cNvSpPr txBox="1"/>
          <p:nvPr/>
        </p:nvSpPr>
        <p:spPr>
          <a:xfrm>
            <a:off x="7543571" y="5633055"/>
            <a:ext cx="62709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/>
              <a:t>XXX</a:t>
            </a:r>
          </a:p>
        </p:txBody>
      </p:sp>
    </p:spTree>
    <p:extLst>
      <p:ext uri="{BB962C8B-B14F-4D97-AF65-F5344CB8AC3E}">
        <p14:creationId xmlns:p14="http://schemas.microsoft.com/office/powerpoint/2010/main" val="1286926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45DC533-C85E-4615-B7E6-F6ECF3FC6F3F}"/>
              </a:ext>
            </a:extLst>
          </p:cNvPr>
          <p:cNvSpPr txBox="1">
            <a:spLocks/>
          </p:cNvSpPr>
          <p:nvPr/>
        </p:nvSpPr>
        <p:spPr>
          <a:xfrm>
            <a:off x="3062482" y="2855572"/>
            <a:ext cx="6067037" cy="114685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5400" b="1" dirty="0">
                <a:solidFill>
                  <a:srgbClr val="DA291C"/>
                </a:solidFill>
              </a:rPr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1367332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C48FABD-8D85-447A-BB20-63F78CD44F7A}"/>
              </a:ext>
            </a:extLst>
          </p:cNvPr>
          <p:cNvSpPr txBox="1">
            <a:spLocks/>
          </p:cNvSpPr>
          <p:nvPr/>
        </p:nvSpPr>
        <p:spPr>
          <a:xfrm>
            <a:off x="457200" y="914400"/>
            <a:ext cx="5377675" cy="4276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sz="3200" b="1" dirty="0">
                <a:solidFill>
                  <a:srgbClr val="DA291C"/>
                </a:solidFill>
              </a:rPr>
              <a:t>TIMELINE</a:t>
            </a:r>
          </a:p>
        </p:txBody>
      </p:sp>
      <p:sp>
        <p:nvSpPr>
          <p:cNvPr id="7" name="AutoShape 2">
            <a:extLst>
              <a:ext uri="{FF2B5EF4-FFF2-40B4-BE49-F238E27FC236}">
                <a16:creationId xmlns:a16="http://schemas.microsoft.com/office/drawing/2014/main" id="{F427F07E-CE49-4F4A-9AAA-4AF53571F34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569601" y="312808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EF66185-9F91-4EC8-9128-1298B34C24FC}"/>
              </a:ext>
            </a:extLst>
          </p:cNvPr>
          <p:cNvCxnSpPr>
            <a:cxnSpLocks/>
          </p:cNvCxnSpPr>
          <p:nvPr/>
        </p:nvCxnSpPr>
        <p:spPr>
          <a:xfrm>
            <a:off x="826423" y="3722108"/>
            <a:ext cx="10633435" cy="0"/>
          </a:xfrm>
          <a:prstGeom prst="straightConnector1">
            <a:avLst/>
          </a:prstGeom>
          <a:ln w="38100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AA226DA-64B0-48EA-A161-944A34D48717}"/>
              </a:ext>
            </a:extLst>
          </p:cNvPr>
          <p:cNvSpPr/>
          <p:nvPr/>
        </p:nvSpPr>
        <p:spPr>
          <a:xfrm>
            <a:off x="697720" y="2094805"/>
            <a:ext cx="1963714" cy="134449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140494">
              <a:buSzPct val="100000"/>
            </a:pPr>
            <a:r>
              <a:rPr lang="en-US" sz="1400" dirty="0">
                <a:latin typeface="3DS V2" pitchFamily="2" charset="0"/>
              </a:rPr>
              <a:t>These first flyers were invented in China. The largest of them could lift a person off of the ground!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C04415D-8668-4D60-8E54-D85B55206194}"/>
              </a:ext>
            </a:extLst>
          </p:cNvPr>
          <p:cNvSpPr/>
          <p:nvPr/>
        </p:nvSpPr>
        <p:spPr>
          <a:xfrm>
            <a:off x="3091153" y="2068389"/>
            <a:ext cx="2562619" cy="134449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400" dirty="0">
                <a:latin typeface="3DS V2" pitchFamily="2" charset="0"/>
              </a:rPr>
              <a:t>Sir George Cayley first formalized the fundamental principles of flight. He used this knowledge to create the first glider that carried a person.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8BCDD2C-57F5-419D-8235-F149EE11F46B}"/>
              </a:ext>
            </a:extLst>
          </p:cNvPr>
          <p:cNvSpPr/>
          <p:nvPr/>
        </p:nvSpPr>
        <p:spPr>
          <a:xfrm>
            <a:off x="7012426" y="4011337"/>
            <a:ext cx="3039947" cy="145237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400" dirty="0">
                <a:latin typeface="3DS V2" pitchFamily="2" charset="0"/>
              </a:rPr>
              <a:t>Supersonic jets were mainly developed for military purposes, but a few were developed for commercial purposes</a:t>
            </a:r>
            <a:r>
              <a:rPr lang="en-US" sz="1400" dirty="0">
                <a:latin typeface="3ds" panose="02000503020000020004" pitchFamily="50" charset="0"/>
              </a:rPr>
              <a:t>. The Concorde jet could fly from New York to London in only 3 hours!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3D472B0-3C2B-40CD-86F3-B1C9C0C66219}"/>
              </a:ext>
            </a:extLst>
          </p:cNvPr>
          <p:cNvSpPr/>
          <p:nvPr/>
        </p:nvSpPr>
        <p:spPr>
          <a:xfrm>
            <a:off x="1624416" y="4018493"/>
            <a:ext cx="2085798" cy="145760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400" dirty="0">
                <a:latin typeface="3DS V2" pitchFamily="2" charset="0"/>
              </a:rPr>
              <a:t>These used a flame to heat a large balloon of air and were able to carry a few people at a time.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8BFAEAA-BF44-46C6-8889-D7529C214A11}"/>
              </a:ext>
            </a:extLst>
          </p:cNvPr>
          <p:cNvSpPr/>
          <p:nvPr/>
        </p:nvSpPr>
        <p:spPr>
          <a:xfrm>
            <a:off x="5923326" y="2057490"/>
            <a:ext cx="2239787" cy="134683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400" dirty="0">
                <a:latin typeface="3DS V2" pitchFamily="2" charset="0"/>
              </a:rPr>
              <a:t>The first engine-powered and piloted aircraft took flight. The third prototype went on a 40 minute journey!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91939686-AA78-42A7-BF86-59AF33E551AC}"/>
              </a:ext>
            </a:extLst>
          </p:cNvPr>
          <p:cNvSpPr/>
          <p:nvPr/>
        </p:nvSpPr>
        <p:spPr>
          <a:xfrm>
            <a:off x="8809388" y="2059404"/>
            <a:ext cx="2741703" cy="134492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400" dirty="0">
                <a:latin typeface="3DS V2" pitchFamily="2" charset="0"/>
              </a:rPr>
              <a:t>Fusing computers with flight has enabled for robust autopilot and control systems for airplanes. Modern airplanes are built for safety, efficiency, and passenger capacity.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E3D7308-A1FB-400B-A50E-2882D02CEF34}"/>
              </a:ext>
            </a:extLst>
          </p:cNvPr>
          <p:cNvCxnSpPr>
            <a:cxnSpLocks/>
          </p:cNvCxnSpPr>
          <p:nvPr/>
        </p:nvCxnSpPr>
        <p:spPr>
          <a:xfrm>
            <a:off x="1624416" y="3439304"/>
            <a:ext cx="0" cy="28280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9B60E6B3-8A17-42AF-9E8E-A8843281067F}"/>
              </a:ext>
            </a:extLst>
          </p:cNvPr>
          <p:cNvSpPr txBox="1"/>
          <p:nvPr/>
        </p:nvSpPr>
        <p:spPr>
          <a:xfrm>
            <a:off x="473674" y="1559820"/>
            <a:ext cx="252665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/>
              <a:t>Flying Kites: ~500BCE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FE93883-D5B1-47F6-9EB4-751F532F4B04}"/>
              </a:ext>
            </a:extLst>
          </p:cNvPr>
          <p:cNvCxnSpPr>
            <a:cxnSpLocks/>
          </p:cNvCxnSpPr>
          <p:nvPr/>
        </p:nvCxnSpPr>
        <p:spPr>
          <a:xfrm>
            <a:off x="5214637" y="3722108"/>
            <a:ext cx="0" cy="28280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89F945BC-2239-43C9-BAC5-D642C5D0850C}"/>
              </a:ext>
            </a:extLst>
          </p:cNvPr>
          <p:cNvSpPr txBox="1"/>
          <p:nvPr/>
        </p:nvSpPr>
        <p:spPr>
          <a:xfrm>
            <a:off x="3355198" y="1588894"/>
            <a:ext cx="203453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/>
              <a:t>First Glider: 1853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07E68F8-6B32-46D6-B54A-B921E99E357F}"/>
              </a:ext>
            </a:extLst>
          </p:cNvPr>
          <p:cNvCxnSpPr>
            <a:cxnSpLocks/>
          </p:cNvCxnSpPr>
          <p:nvPr/>
        </p:nvCxnSpPr>
        <p:spPr>
          <a:xfrm>
            <a:off x="8532399" y="3735689"/>
            <a:ext cx="0" cy="28280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1E2AAAC4-4842-44DA-963B-F8D5EBB77415}"/>
              </a:ext>
            </a:extLst>
          </p:cNvPr>
          <p:cNvSpPr txBox="1"/>
          <p:nvPr/>
        </p:nvSpPr>
        <p:spPr>
          <a:xfrm>
            <a:off x="7129330" y="5455733"/>
            <a:ext cx="27318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/>
              <a:t>Supersonic Jets: ~1950s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CCBB96B-F431-419A-A144-C51B02F11058}"/>
              </a:ext>
            </a:extLst>
          </p:cNvPr>
          <p:cNvCxnSpPr>
            <a:cxnSpLocks/>
          </p:cNvCxnSpPr>
          <p:nvPr/>
        </p:nvCxnSpPr>
        <p:spPr>
          <a:xfrm>
            <a:off x="2664619" y="3735689"/>
            <a:ext cx="0" cy="28280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E33DC470-A073-44CD-BE32-5FE27BABF3B3}"/>
              </a:ext>
            </a:extLst>
          </p:cNvPr>
          <p:cNvSpPr txBox="1"/>
          <p:nvPr/>
        </p:nvSpPr>
        <p:spPr>
          <a:xfrm>
            <a:off x="1343470" y="5455733"/>
            <a:ext cx="28039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/>
              <a:t>Hot air balloons: ~1780s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54F9C9B-5661-4543-932C-DEEFCE737EFE}"/>
              </a:ext>
            </a:extLst>
          </p:cNvPr>
          <p:cNvCxnSpPr>
            <a:cxnSpLocks/>
          </p:cNvCxnSpPr>
          <p:nvPr/>
        </p:nvCxnSpPr>
        <p:spPr>
          <a:xfrm>
            <a:off x="7043220" y="3447363"/>
            <a:ext cx="0" cy="28280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B9201529-4A03-4C0F-9644-9EB428645D68}"/>
              </a:ext>
            </a:extLst>
          </p:cNvPr>
          <p:cNvSpPr txBox="1"/>
          <p:nvPr/>
        </p:nvSpPr>
        <p:spPr>
          <a:xfrm>
            <a:off x="5952251" y="1588893"/>
            <a:ext cx="221086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/>
              <a:t>Wright Flyer: 1903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13FCA84-4329-4CF5-A4F1-A51E753CE1AA}"/>
              </a:ext>
            </a:extLst>
          </p:cNvPr>
          <p:cNvCxnSpPr>
            <a:cxnSpLocks/>
          </p:cNvCxnSpPr>
          <p:nvPr/>
        </p:nvCxnSpPr>
        <p:spPr>
          <a:xfrm>
            <a:off x="10115290" y="3447363"/>
            <a:ext cx="0" cy="28280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684BC3A4-ECF3-4337-A2E4-18B58E2BAB2A}"/>
              </a:ext>
            </a:extLst>
          </p:cNvPr>
          <p:cNvSpPr txBox="1"/>
          <p:nvPr/>
        </p:nvSpPr>
        <p:spPr>
          <a:xfrm>
            <a:off x="8725635" y="1625304"/>
            <a:ext cx="296908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/>
              <a:t>Modern airplanes: ~1980s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89BEFEF-A626-2680-3E5D-64DBA60910C6}"/>
              </a:ext>
            </a:extLst>
          </p:cNvPr>
          <p:cNvSpPr/>
          <p:nvPr/>
        </p:nvSpPr>
        <p:spPr>
          <a:xfrm>
            <a:off x="4124794" y="4018492"/>
            <a:ext cx="2239787" cy="145759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400" dirty="0">
                <a:latin typeface="3DS V2" pitchFamily="2" charset="0"/>
              </a:rPr>
              <a:t>These expanded on the concept of the hot air balloon, but were much larger. Some were able to carry over 40 people.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A71A53-557A-7EDD-2508-84F93B65B295}"/>
              </a:ext>
            </a:extLst>
          </p:cNvPr>
          <p:cNvSpPr txBox="1"/>
          <p:nvPr/>
        </p:nvSpPr>
        <p:spPr>
          <a:xfrm>
            <a:off x="4253870" y="5476087"/>
            <a:ext cx="198163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/>
              <a:t>Airships: ~1880s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2F1196A-F927-B3BA-3831-097AF6F0EC8D}"/>
              </a:ext>
            </a:extLst>
          </p:cNvPr>
          <p:cNvCxnSpPr>
            <a:cxnSpLocks/>
          </p:cNvCxnSpPr>
          <p:nvPr/>
        </p:nvCxnSpPr>
        <p:spPr>
          <a:xfrm>
            <a:off x="4372462" y="3439304"/>
            <a:ext cx="0" cy="28280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2185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C48FABD-8D85-447A-BB20-63F78CD44F7A}"/>
              </a:ext>
            </a:extLst>
          </p:cNvPr>
          <p:cNvSpPr txBox="1">
            <a:spLocks/>
          </p:cNvSpPr>
          <p:nvPr/>
        </p:nvSpPr>
        <p:spPr>
          <a:xfrm>
            <a:off x="457200" y="914400"/>
            <a:ext cx="5939161" cy="4276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sz="3200" b="1" dirty="0">
                <a:solidFill>
                  <a:srgbClr val="DA291C"/>
                </a:solidFill>
              </a:rPr>
              <a:t>ENGINEERING DEFINTIONS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110276-949A-9381-0F98-9AB0BC2B10AB}"/>
              </a:ext>
            </a:extLst>
          </p:cNvPr>
          <p:cNvSpPr txBox="1"/>
          <p:nvPr/>
        </p:nvSpPr>
        <p:spPr>
          <a:xfrm>
            <a:off x="168676" y="1342061"/>
            <a:ext cx="11566124" cy="4827920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indent="0" algn="l">
              <a:buNone/>
            </a:pPr>
            <a:endParaRPr lang="en-US" sz="1600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494EE8-496B-E478-E8D5-ADFAFF70F0F7}"/>
              </a:ext>
            </a:extLst>
          </p:cNvPr>
          <p:cNvSpPr txBox="1"/>
          <p:nvPr/>
        </p:nvSpPr>
        <p:spPr>
          <a:xfrm>
            <a:off x="328474" y="1342061"/>
            <a:ext cx="11694849" cy="4827920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indent="0" algn="l">
              <a:buNone/>
            </a:pPr>
            <a:endParaRPr lang="en-US" sz="1600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F71DA6-B669-B36D-D589-7D0AB6464A6A}"/>
              </a:ext>
            </a:extLst>
          </p:cNvPr>
          <p:cNvSpPr txBox="1"/>
          <p:nvPr/>
        </p:nvSpPr>
        <p:spPr>
          <a:xfrm>
            <a:off x="1562470" y="1669002"/>
            <a:ext cx="5939161" cy="2104008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indent="0" algn="l">
              <a:buNone/>
            </a:pPr>
            <a:endParaRPr lang="en-US" sz="1600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54DAC8-5E29-0154-D42D-939698EB3BA1}"/>
              </a:ext>
            </a:extLst>
          </p:cNvPr>
          <p:cNvSpPr txBox="1"/>
          <p:nvPr/>
        </p:nvSpPr>
        <p:spPr>
          <a:xfrm>
            <a:off x="457200" y="1182262"/>
            <a:ext cx="11277600" cy="4761338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 algn="l">
              <a:lnSpc>
                <a:spcPts val="3000"/>
              </a:lnSpc>
            </a:pPr>
            <a:endParaRPr lang="en-US" sz="2000" b="1" dirty="0">
              <a:solidFill>
                <a:srgbClr val="DA291C"/>
              </a:solidFill>
              <a:effectLst/>
              <a:latin typeface="3ds" panose="02000503020000020004" pitchFamily="50" charset="0"/>
            </a:endParaRPr>
          </a:p>
          <a:p>
            <a:pPr algn="l">
              <a:lnSpc>
                <a:spcPts val="3000"/>
              </a:lnSpc>
            </a:pPr>
            <a:r>
              <a:rPr lang="en-US" sz="2000" b="1" dirty="0">
                <a:solidFill>
                  <a:srgbClr val="DA291C"/>
                </a:solidFill>
                <a:effectLst/>
                <a:latin typeface="3ds" panose="02000503020000020004" pitchFamily="50" charset="0"/>
              </a:rPr>
              <a:t>Center of mass:</a:t>
            </a:r>
          </a:p>
          <a:p>
            <a:pPr marL="285750" indent="-285750" algn="l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3ds" panose="02000503020000020004" pitchFamily="50" charset="0"/>
              </a:rPr>
              <a:t>The spot on an object where its weight is evenly balanced.</a:t>
            </a:r>
          </a:p>
          <a:p>
            <a:pPr marL="285750" indent="-285750" algn="l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3ds" panose="02000503020000020004" pitchFamily="50" charset="0"/>
              </a:rPr>
              <a:t>If you were to try balancing an object on your finger, the center of mass is where it would be perfectly balanced.</a:t>
            </a:r>
          </a:p>
          <a:p>
            <a:pPr algn="l">
              <a:lnSpc>
                <a:spcPts val="3000"/>
              </a:lnSpc>
            </a:pPr>
            <a:r>
              <a:rPr lang="en-US" sz="2000" b="1" dirty="0">
                <a:solidFill>
                  <a:srgbClr val="DA291C"/>
                </a:solidFill>
                <a:effectLst/>
                <a:latin typeface="3ds" panose="02000503020000020004" pitchFamily="50" charset="0"/>
              </a:rPr>
              <a:t>Design intent:</a:t>
            </a:r>
          </a:p>
          <a:p>
            <a:pPr marL="285750" indent="-285750" algn="l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3ds" panose="02000503020000020004" pitchFamily="50" charset="0"/>
              </a:rPr>
              <a:t>The purpose behind how something is designed</a:t>
            </a:r>
          </a:p>
          <a:p>
            <a:pPr algn="l">
              <a:lnSpc>
                <a:spcPts val="3000"/>
              </a:lnSpc>
            </a:pPr>
            <a:r>
              <a:rPr lang="en-US" sz="2000" b="1" dirty="0">
                <a:solidFill>
                  <a:srgbClr val="DA291C"/>
                </a:solidFill>
                <a:effectLst/>
                <a:latin typeface="3ds" panose="02000503020000020004" pitchFamily="50" charset="0"/>
              </a:rPr>
              <a:t>Design for manufacturing:</a:t>
            </a:r>
          </a:p>
          <a:p>
            <a:pPr marL="285750" indent="-285750" algn="l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3ds" panose="02000503020000020004" pitchFamily="50" charset="0"/>
              </a:rPr>
              <a:t>The design intent for easy, cost-effective, and environmentally friendly production</a:t>
            </a:r>
          </a:p>
          <a:p>
            <a:pPr algn="l">
              <a:lnSpc>
                <a:spcPts val="3000"/>
              </a:lnSpc>
            </a:pPr>
            <a:r>
              <a:rPr lang="en-US" sz="2000" b="1" dirty="0">
                <a:solidFill>
                  <a:srgbClr val="DA291C"/>
                </a:solidFill>
                <a:effectLst/>
                <a:latin typeface="3ds" panose="02000503020000020004" pitchFamily="50" charset="0"/>
              </a:rPr>
              <a:t>Flat pack design:</a:t>
            </a:r>
          </a:p>
          <a:p>
            <a:pPr marL="285750" indent="-285750" algn="l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3ds" panose="02000503020000020004" pitchFamily="50" charset="0"/>
              </a:rPr>
              <a:t>Design for a product to be packed and shipped in a flat box.</a:t>
            </a:r>
          </a:p>
          <a:p>
            <a:pPr algn="l">
              <a:lnSpc>
                <a:spcPts val="3000"/>
              </a:lnSpc>
            </a:pPr>
            <a:r>
              <a:rPr lang="en-US" sz="2000" b="1" dirty="0">
                <a:solidFill>
                  <a:srgbClr val="DA291C"/>
                </a:solidFill>
                <a:effectLst/>
                <a:latin typeface="3ds" panose="02000503020000020004" pitchFamily="50" charset="0"/>
              </a:rPr>
              <a:t>Tolerance:</a:t>
            </a:r>
          </a:p>
          <a:p>
            <a:pPr marL="285750" indent="-285750" algn="l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3ds" panose="02000503020000020004" pitchFamily="50" charset="0"/>
              </a:rPr>
              <a:t>Additional space in holes for parts to fit together easier.</a:t>
            </a:r>
            <a:endParaRPr lang="en-US" sz="2000" dirty="0">
              <a:effectLst/>
              <a:latin typeface="3ds" panose="0200050302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5069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DFEA8B05-CE19-E5FE-4900-7E5C96D30165}"/>
              </a:ext>
            </a:extLst>
          </p:cNvPr>
          <p:cNvGrpSpPr/>
          <p:nvPr/>
        </p:nvGrpSpPr>
        <p:grpSpPr>
          <a:xfrm>
            <a:off x="1337202" y="685800"/>
            <a:ext cx="8743374" cy="5648091"/>
            <a:chOff x="-4854" y="1319684"/>
            <a:chExt cx="6862854" cy="4433303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2134902-6215-B91B-3995-EF7C5E36BD6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4854" y="1319684"/>
              <a:ext cx="6862854" cy="4433303"/>
            </a:xfrm>
            <a:prstGeom prst="rect">
              <a:avLst/>
            </a:prstGeom>
          </p:spPr>
        </p:pic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917E1CCB-88A6-FC18-A65A-4F2EC65DEAA0}"/>
                </a:ext>
              </a:extLst>
            </p:cNvPr>
            <p:cNvCxnSpPr>
              <a:cxnSpLocks/>
            </p:cNvCxnSpPr>
            <p:nvPr/>
          </p:nvCxnSpPr>
          <p:spPr>
            <a:xfrm>
              <a:off x="2063955" y="2235084"/>
              <a:ext cx="402926" cy="598830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042F596-0790-D1CE-AD83-29FAE229F524}"/>
                </a:ext>
              </a:extLst>
            </p:cNvPr>
            <p:cNvSpPr txBox="1"/>
            <p:nvPr/>
          </p:nvSpPr>
          <p:spPr>
            <a:xfrm>
              <a:off x="1553938" y="2031148"/>
              <a:ext cx="600455" cy="2657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3ds" panose="02000503020000020004" pitchFamily="50" charset="0"/>
                </a:rPr>
                <a:t>WING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EE0EC78B-8272-F8A3-335E-B761B1D57CD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641563" y="3393597"/>
              <a:ext cx="769065" cy="258931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9F7F0D3-63AD-7A7B-3B8F-71483A82CE09}"/>
                </a:ext>
              </a:extLst>
            </p:cNvPr>
            <p:cNvSpPr txBox="1"/>
            <p:nvPr/>
          </p:nvSpPr>
          <p:spPr>
            <a:xfrm>
              <a:off x="5362040" y="3539253"/>
              <a:ext cx="952531" cy="2657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3ds" panose="02000503020000020004" pitchFamily="50" charset="0"/>
                </a:rPr>
                <a:t>FUSELAGE</a:t>
              </a: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4BB324B8-B6D3-1138-9FF3-7B79435F162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09745" y="2404211"/>
              <a:ext cx="668215" cy="290773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CAB452A-BA2E-292D-EF58-338A5E5773A9}"/>
                </a:ext>
              </a:extLst>
            </p:cNvPr>
            <p:cNvSpPr txBox="1"/>
            <p:nvPr/>
          </p:nvSpPr>
          <p:spPr>
            <a:xfrm>
              <a:off x="3963160" y="2597157"/>
              <a:ext cx="1037248" cy="2657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3ds" panose="02000503020000020004" pitchFamily="50" charset="0"/>
                </a:rPr>
                <a:t>STABILIZER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5F77516-345D-EB75-7B86-C79964EBB836}"/>
                </a:ext>
              </a:extLst>
            </p:cNvPr>
            <p:cNvSpPr txBox="1"/>
            <p:nvPr/>
          </p:nvSpPr>
          <p:spPr>
            <a:xfrm>
              <a:off x="3352799" y="4502885"/>
              <a:ext cx="1394411" cy="2657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3ds" panose="02000503020000020004" pitchFamily="50" charset="0"/>
                </a:rPr>
                <a:t>BALLAST PIECES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5213C19B-80BD-28E3-7768-0FBFE01A8AB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036075" y="4235517"/>
              <a:ext cx="390498" cy="336483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E6838E62-8AE4-47D1-96E8-BD7ADC6E9675}"/>
              </a:ext>
            </a:extLst>
          </p:cNvPr>
          <p:cNvSpPr txBox="1">
            <a:spLocks/>
          </p:cNvSpPr>
          <p:nvPr/>
        </p:nvSpPr>
        <p:spPr>
          <a:xfrm>
            <a:off x="457200" y="914400"/>
            <a:ext cx="6272784" cy="42731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b="1" dirty="0">
                <a:solidFill>
                  <a:srgbClr val="DA291C"/>
                </a:solidFill>
              </a:rPr>
              <a:t>FLYING GLIDER TERMINOLOGY</a:t>
            </a:r>
          </a:p>
        </p:txBody>
      </p:sp>
    </p:spTree>
    <p:extLst>
      <p:ext uri="{BB962C8B-B14F-4D97-AF65-F5344CB8AC3E}">
        <p14:creationId xmlns:p14="http://schemas.microsoft.com/office/powerpoint/2010/main" val="1272713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C48FABD-8D85-447A-BB20-63F78CD44F7A}"/>
              </a:ext>
            </a:extLst>
          </p:cNvPr>
          <p:cNvSpPr txBox="1">
            <a:spLocks/>
          </p:cNvSpPr>
          <p:nvPr/>
        </p:nvSpPr>
        <p:spPr>
          <a:xfrm>
            <a:off x="457200" y="914400"/>
            <a:ext cx="5638800" cy="4276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sz="3200" b="1" dirty="0">
                <a:solidFill>
                  <a:srgbClr val="DA291C"/>
                </a:solidFill>
              </a:rPr>
              <a:t>ABOUT THE FLYING GLIDER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110276-949A-9381-0F98-9AB0BC2B10AB}"/>
              </a:ext>
            </a:extLst>
          </p:cNvPr>
          <p:cNvSpPr txBox="1"/>
          <p:nvPr/>
        </p:nvSpPr>
        <p:spPr>
          <a:xfrm>
            <a:off x="168676" y="1342061"/>
            <a:ext cx="11566124" cy="4827920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indent="0" algn="l">
              <a:buNone/>
            </a:pPr>
            <a:endParaRPr lang="en-US" sz="1600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494EE8-496B-E478-E8D5-ADFAFF70F0F7}"/>
              </a:ext>
            </a:extLst>
          </p:cNvPr>
          <p:cNvSpPr txBox="1"/>
          <p:nvPr/>
        </p:nvSpPr>
        <p:spPr>
          <a:xfrm>
            <a:off x="328474" y="1342061"/>
            <a:ext cx="11694849" cy="4827920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indent="0" algn="l">
              <a:buNone/>
            </a:pPr>
            <a:endParaRPr lang="en-US" sz="1600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F71DA6-B669-B36D-D589-7D0AB6464A6A}"/>
              </a:ext>
            </a:extLst>
          </p:cNvPr>
          <p:cNvSpPr txBox="1"/>
          <p:nvPr/>
        </p:nvSpPr>
        <p:spPr>
          <a:xfrm>
            <a:off x="1562470" y="1669002"/>
            <a:ext cx="5939161" cy="2104008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indent="0" algn="l">
              <a:buNone/>
            </a:pPr>
            <a:endParaRPr lang="en-US" sz="1600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54DAC8-5E29-0154-D42D-939698EB3BA1}"/>
              </a:ext>
            </a:extLst>
          </p:cNvPr>
          <p:cNvSpPr txBox="1"/>
          <p:nvPr/>
        </p:nvSpPr>
        <p:spPr>
          <a:xfrm>
            <a:off x="457200" y="1182262"/>
            <a:ext cx="11277600" cy="4761338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 algn="l">
              <a:lnSpc>
                <a:spcPts val="3000"/>
              </a:lnSpc>
            </a:pPr>
            <a:endParaRPr lang="en-US" sz="2000" b="1" dirty="0">
              <a:solidFill>
                <a:srgbClr val="DA291C"/>
              </a:solidFill>
              <a:latin typeface="3ds" panose="02000503020000020004" pitchFamily="50" charset="0"/>
            </a:endParaRPr>
          </a:p>
          <a:p>
            <a:pPr algn="l">
              <a:lnSpc>
                <a:spcPts val="3000"/>
              </a:lnSpc>
            </a:pPr>
            <a:r>
              <a:rPr lang="en-US" sz="2000" b="1" dirty="0">
                <a:solidFill>
                  <a:srgbClr val="DA291C"/>
                </a:solidFill>
                <a:latin typeface="3ds" panose="02000503020000020004" pitchFamily="50" charset="0"/>
              </a:rPr>
              <a:t>Fuselage:</a:t>
            </a:r>
            <a:endParaRPr lang="en-US" sz="2000" b="1" dirty="0">
              <a:solidFill>
                <a:srgbClr val="DA291C"/>
              </a:solidFill>
              <a:effectLst/>
              <a:latin typeface="3ds" panose="020005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0" dirty="0">
                <a:solidFill>
                  <a:schemeClr val="tx1"/>
                </a:solidFill>
                <a:latin typeface="3ds" panose="02000503020000020004" pitchFamily="50" charset="0"/>
              </a:rPr>
              <a:t>In real aircraft it provides space for </a:t>
            </a:r>
            <a:r>
              <a:rPr lang="en-US" sz="2000" b="1" dirty="0">
                <a:solidFill>
                  <a:schemeClr val="tx1"/>
                </a:solidFill>
                <a:latin typeface="3ds" panose="02000503020000020004" pitchFamily="50" charset="0"/>
              </a:rPr>
              <a:t>cargo</a:t>
            </a:r>
            <a:r>
              <a:rPr lang="en-US" sz="2000" b="0" dirty="0">
                <a:solidFill>
                  <a:schemeClr val="tx1"/>
                </a:solidFill>
                <a:latin typeface="3ds" panose="02000503020000020004" pitchFamily="50" charset="0"/>
              </a:rPr>
              <a:t>, </a:t>
            </a:r>
            <a:r>
              <a:rPr lang="en-US" sz="2000" b="1" dirty="0">
                <a:solidFill>
                  <a:schemeClr val="tx1"/>
                </a:solidFill>
                <a:latin typeface="3ds" panose="02000503020000020004" pitchFamily="50" charset="0"/>
              </a:rPr>
              <a:t>people</a:t>
            </a:r>
            <a:r>
              <a:rPr lang="en-US" sz="2000" b="0" dirty="0">
                <a:solidFill>
                  <a:schemeClr val="tx1"/>
                </a:solidFill>
                <a:latin typeface="3ds" panose="02000503020000020004" pitchFamily="50" charset="0"/>
              </a:rPr>
              <a:t>, and </a:t>
            </a:r>
            <a:r>
              <a:rPr lang="en-US" sz="2000" b="1" dirty="0">
                <a:solidFill>
                  <a:schemeClr val="tx1"/>
                </a:solidFill>
                <a:latin typeface="3ds" panose="02000503020000020004" pitchFamily="50" charset="0"/>
              </a:rPr>
              <a:t>fuel</a:t>
            </a:r>
            <a:r>
              <a:rPr lang="en-US" sz="2000" b="0" dirty="0">
                <a:solidFill>
                  <a:schemeClr val="tx1"/>
                </a:solidFill>
                <a:latin typeface="3ds" panose="02000503020000020004" pitchFamily="50" charset="0"/>
              </a:rPr>
              <a:t> during flight.</a:t>
            </a:r>
            <a:endParaRPr lang="en-US" sz="2000" dirty="0">
              <a:latin typeface="3ds" panose="020005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3ds" panose="02000503020000020004" pitchFamily="50" charset="0"/>
              </a:rPr>
              <a:t>Designed </a:t>
            </a:r>
            <a:r>
              <a:rPr lang="en-US" sz="2000" b="0" dirty="0">
                <a:solidFill>
                  <a:schemeClr val="tx1"/>
                </a:solidFill>
                <a:latin typeface="3ds" panose="02000503020000020004" pitchFamily="50" charset="0"/>
              </a:rPr>
              <a:t>to be </a:t>
            </a:r>
            <a:r>
              <a:rPr lang="en-US" sz="2000" b="1" dirty="0">
                <a:solidFill>
                  <a:schemeClr val="tx1"/>
                </a:solidFill>
                <a:latin typeface="3ds" panose="02000503020000020004" pitchFamily="50" charset="0"/>
              </a:rPr>
              <a:t>strong</a:t>
            </a:r>
            <a:r>
              <a:rPr lang="en-US" sz="2000" b="0" dirty="0">
                <a:solidFill>
                  <a:schemeClr val="tx1"/>
                </a:solidFill>
                <a:latin typeface="3ds" panose="02000503020000020004" pitchFamily="50" charset="0"/>
              </a:rPr>
              <a:t> and light</a:t>
            </a:r>
            <a:r>
              <a:rPr lang="en-US" sz="2000" dirty="0">
                <a:latin typeface="3ds" panose="02000503020000020004" pitchFamily="50" charset="0"/>
              </a:rPr>
              <a:t> </a:t>
            </a:r>
            <a:r>
              <a:rPr lang="en-US" sz="2000" b="0" dirty="0">
                <a:solidFill>
                  <a:schemeClr val="tx1"/>
                </a:solidFill>
                <a:latin typeface="3ds" panose="02000503020000020004" pitchFamily="50" charset="0"/>
              </a:rPr>
              <a:t>to </a:t>
            </a:r>
            <a:r>
              <a:rPr lang="en-US" sz="2000" dirty="0">
                <a:latin typeface="3ds" panose="02000503020000020004" pitchFamily="50" charset="0"/>
              </a:rPr>
              <a:t>securely hold </a:t>
            </a:r>
            <a:r>
              <a:rPr lang="en-US" sz="2000" b="0" dirty="0">
                <a:solidFill>
                  <a:schemeClr val="tx1"/>
                </a:solidFill>
                <a:latin typeface="3ds" panose="02000503020000020004" pitchFamily="50" charset="0"/>
              </a:rPr>
              <a:t>all of the aircraft together.</a:t>
            </a:r>
          </a:p>
          <a:p>
            <a:pPr algn="l">
              <a:lnSpc>
                <a:spcPts val="3000"/>
              </a:lnSpc>
            </a:pPr>
            <a:r>
              <a:rPr lang="en-US" sz="2000" b="1" dirty="0">
                <a:solidFill>
                  <a:srgbClr val="DA291C"/>
                </a:solidFill>
                <a:effectLst/>
                <a:latin typeface="3ds" panose="02000503020000020004" pitchFamily="50" charset="0"/>
              </a:rPr>
              <a:t>Wing: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0" dirty="0">
                <a:solidFill>
                  <a:schemeClr val="tx1"/>
                </a:solidFill>
                <a:latin typeface="3ds" panose="02000503020000020004" pitchFamily="50" charset="0"/>
              </a:rPr>
              <a:t>Creates </a:t>
            </a:r>
            <a:r>
              <a:rPr lang="en-US" sz="2000" b="1" dirty="0">
                <a:latin typeface="3ds" panose="02000503020000020004" pitchFamily="50" charset="0"/>
              </a:rPr>
              <a:t>lift</a:t>
            </a:r>
            <a:r>
              <a:rPr lang="en-US" sz="2000" dirty="0">
                <a:latin typeface="3ds" panose="02000503020000020004" pitchFamily="50" charset="0"/>
              </a:rPr>
              <a:t>, keeping the plane soaring through the air and from falling to the ground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3ds" panose="02000503020000020004" pitchFamily="50" charset="0"/>
              </a:rPr>
              <a:t>The small upward tilt generates lift by pushing the air down, keeping the glider up </a:t>
            </a:r>
          </a:p>
          <a:p>
            <a:r>
              <a:rPr lang="en-US" sz="2000" b="1" dirty="0">
                <a:solidFill>
                  <a:srgbClr val="DA291C"/>
                </a:solidFill>
                <a:effectLst/>
                <a:latin typeface="3ds" panose="02000503020000020004" pitchFamily="50" charset="0"/>
              </a:rPr>
              <a:t>Stabilizer: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0" dirty="0">
                <a:solidFill>
                  <a:schemeClr val="tx1"/>
                </a:solidFill>
                <a:latin typeface="3ds" panose="02000503020000020004" pitchFamily="50" charset="0"/>
              </a:rPr>
              <a:t>This </a:t>
            </a:r>
            <a:r>
              <a:rPr lang="en-US" sz="2000" b="1" dirty="0">
                <a:solidFill>
                  <a:schemeClr val="tx1"/>
                </a:solidFill>
                <a:latin typeface="3ds" panose="02000503020000020004" pitchFamily="50" charset="0"/>
              </a:rPr>
              <a:t>hori</a:t>
            </a:r>
            <a:r>
              <a:rPr lang="en-US" sz="2000" b="1" dirty="0">
                <a:latin typeface="3ds" panose="02000503020000020004" pitchFamily="50" charset="0"/>
              </a:rPr>
              <a:t>zontal stabilizer</a:t>
            </a:r>
            <a:r>
              <a:rPr lang="en-US" sz="2000" dirty="0">
                <a:latin typeface="3ds" panose="02000503020000020004" pitchFamily="50" charset="0"/>
              </a:rPr>
              <a:t> keeps the glider stable in flight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3ds" panose="02000503020000020004" pitchFamily="50" charset="0"/>
              </a:rPr>
              <a:t>Prevents small winds or speed changes from knocking the aircraft to the ground</a:t>
            </a:r>
          </a:p>
          <a:p>
            <a:pPr algn="l">
              <a:lnSpc>
                <a:spcPts val="3000"/>
              </a:lnSpc>
            </a:pPr>
            <a:r>
              <a:rPr lang="en-US" sz="2000" b="1" dirty="0">
                <a:solidFill>
                  <a:srgbClr val="DA291C"/>
                </a:solidFill>
                <a:effectLst/>
                <a:latin typeface="3ds" panose="02000503020000020004" pitchFamily="50" charset="0"/>
              </a:rPr>
              <a:t>Ballasts: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0" dirty="0">
                <a:solidFill>
                  <a:schemeClr val="tx1"/>
                </a:solidFill>
                <a:latin typeface="3ds" panose="02000503020000020004" pitchFamily="50" charset="0"/>
              </a:rPr>
              <a:t>These ballasts control the plane’s </a:t>
            </a:r>
            <a:r>
              <a:rPr lang="en-US" sz="2000" b="1" dirty="0">
                <a:solidFill>
                  <a:schemeClr val="tx1"/>
                </a:solidFill>
                <a:latin typeface="3ds" panose="02000503020000020004" pitchFamily="50" charset="0"/>
              </a:rPr>
              <a:t>center of mass</a:t>
            </a:r>
            <a:r>
              <a:rPr lang="en-US" sz="2000" b="0" dirty="0">
                <a:solidFill>
                  <a:schemeClr val="tx1"/>
                </a:solidFill>
                <a:latin typeface="3ds" panose="02000503020000020004" pitchFamily="50" charset="0"/>
              </a:rPr>
              <a:t>, simulating a pilot, cargo, or fuel</a:t>
            </a:r>
            <a:endParaRPr lang="en-US" sz="2000" dirty="0">
              <a:latin typeface="3ds" panose="02000503020000020004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3ds" panose="02000503020000020004" pitchFamily="50" charset="0"/>
              </a:rPr>
              <a:t>These are designed to bring the center of mass towards the front of the plane</a:t>
            </a:r>
          </a:p>
        </p:txBody>
      </p:sp>
    </p:spTree>
    <p:extLst>
      <p:ext uri="{BB962C8B-B14F-4D97-AF65-F5344CB8AC3E}">
        <p14:creationId xmlns:p14="http://schemas.microsoft.com/office/powerpoint/2010/main" val="12443501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45DC533-C85E-4615-B7E6-F6ECF3FC6F3F}"/>
              </a:ext>
            </a:extLst>
          </p:cNvPr>
          <p:cNvSpPr txBox="1">
            <a:spLocks/>
          </p:cNvSpPr>
          <p:nvPr/>
        </p:nvSpPr>
        <p:spPr>
          <a:xfrm>
            <a:off x="641131" y="2584333"/>
            <a:ext cx="10909738" cy="168933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5400" b="1" dirty="0">
                <a:solidFill>
                  <a:srgbClr val="DA291C"/>
                </a:solidFill>
              </a:rPr>
              <a:t>COMPONENT DESIGN</a:t>
            </a:r>
          </a:p>
        </p:txBody>
      </p:sp>
    </p:spTree>
    <p:extLst>
      <p:ext uri="{BB962C8B-B14F-4D97-AF65-F5344CB8AC3E}">
        <p14:creationId xmlns:p14="http://schemas.microsoft.com/office/powerpoint/2010/main" val="7112454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0368AD9-B22E-2CE2-3E56-764CD60C64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3790"/>
          <a:stretch/>
        </p:blipFill>
        <p:spPr>
          <a:xfrm>
            <a:off x="128999" y="886958"/>
            <a:ext cx="9554965" cy="5507655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45DC533-C85E-4615-B7E6-F6ECF3FC6F3F}"/>
              </a:ext>
            </a:extLst>
          </p:cNvPr>
          <p:cNvSpPr txBox="1">
            <a:spLocks/>
          </p:cNvSpPr>
          <p:nvPr/>
        </p:nvSpPr>
        <p:spPr>
          <a:xfrm>
            <a:off x="275304" y="886958"/>
            <a:ext cx="3170902" cy="54784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3ds" panose="0200050302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sz="3200" b="1" dirty="0">
                <a:solidFill>
                  <a:srgbClr val="DA291C"/>
                </a:solidFill>
              </a:rPr>
              <a:t>WING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B98EC6-DE92-A077-C922-95AE817BB743}"/>
              </a:ext>
            </a:extLst>
          </p:cNvPr>
          <p:cNvSpPr txBox="1"/>
          <p:nvPr/>
        </p:nvSpPr>
        <p:spPr>
          <a:xfrm>
            <a:off x="8583561" y="3903406"/>
            <a:ext cx="2664542" cy="1327355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indent="0" algn="l">
              <a:buNone/>
            </a:pPr>
            <a:endParaRPr lang="en-US" sz="1600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C96733-4B2C-B18A-D4EE-C98D70D87006}"/>
              </a:ext>
            </a:extLst>
          </p:cNvPr>
          <p:cNvSpPr txBox="1"/>
          <p:nvPr/>
        </p:nvSpPr>
        <p:spPr>
          <a:xfrm>
            <a:off x="8023123" y="3429000"/>
            <a:ext cx="2359742" cy="1437968"/>
          </a:xfrm>
          <a:prstGeom prst="rect">
            <a:avLst/>
          </a:prstGeom>
        </p:spPr>
        <p:txBody>
          <a:bodyPr vert="horz" wrap="square" lIns="91440" tIns="45720" rIns="91440" bIns="45720" rtlCol="0">
            <a:normAutofit/>
          </a:bodyPr>
          <a:lstStyle/>
          <a:p>
            <a:pPr marL="0" indent="0" algn="l">
              <a:buNone/>
            </a:pPr>
            <a:endParaRPr lang="en-US" sz="1600" dirty="0">
              <a:effectLst/>
              <a:latin typeface="Segoe UI" panose="020B0502040204020203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955C96-0315-035A-AF1A-5E0DA2170C56}"/>
              </a:ext>
            </a:extLst>
          </p:cNvPr>
          <p:cNvSpPr txBox="1"/>
          <p:nvPr/>
        </p:nvSpPr>
        <p:spPr>
          <a:xfrm>
            <a:off x="9015833" y="4594021"/>
            <a:ext cx="3176168" cy="1200328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 marL="0" indent="0" algn="ctr">
              <a:buNone/>
            </a:pPr>
            <a:r>
              <a:rPr lang="en-US" b="1" dirty="0">
                <a:effectLst/>
                <a:latin typeface="3ds" panose="02000503020000020004" pitchFamily="50" charset="0"/>
              </a:rPr>
              <a:t>Design for Manufacturing</a:t>
            </a:r>
            <a:r>
              <a:rPr lang="en-US" b="1" dirty="0">
                <a:latin typeface="3ds" panose="02000503020000020004" pitchFamily="50" charset="0"/>
              </a:rPr>
              <a:t>:</a:t>
            </a:r>
            <a:endParaRPr lang="en-US" b="1" dirty="0">
              <a:effectLst/>
              <a:latin typeface="3ds" panose="02000503020000020004" pitchFamily="50" charset="0"/>
            </a:endParaRPr>
          </a:p>
          <a:p>
            <a:pPr marL="0" indent="0">
              <a:buNone/>
            </a:pPr>
            <a:r>
              <a:rPr lang="en-US" dirty="0">
                <a:latin typeface="3ds" panose="02000503020000020004" pitchFamily="50" charset="0"/>
              </a:rPr>
              <a:t>Make the widest part of the wing where it slots into the fuselage.</a:t>
            </a:r>
            <a:endParaRPr lang="en-US" dirty="0">
              <a:effectLst/>
              <a:latin typeface="3ds" panose="02000503020000020004" pitchFamily="50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F31DF9-8844-916A-B1C2-7204E8AD3601}"/>
              </a:ext>
            </a:extLst>
          </p:cNvPr>
          <p:cNvSpPr txBox="1"/>
          <p:nvPr/>
        </p:nvSpPr>
        <p:spPr>
          <a:xfrm>
            <a:off x="9015833" y="2225840"/>
            <a:ext cx="3176168" cy="1200328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 marL="0" indent="0" algn="ctr">
              <a:buNone/>
            </a:pPr>
            <a:r>
              <a:rPr lang="en-US" b="1" dirty="0">
                <a:effectLst/>
                <a:latin typeface="3ds" panose="02000503020000020004" pitchFamily="50" charset="0"/>
              </a:rPr>
              <a:t>Design Tip:</a:t>
            </a:r>
          </a:p>
          <a:p>
            <a:pPr marL="0" indent="0">
              <a:buNone/>
            </a:pPr>
            <a:r>
              <a:rPr lang="en-US" dirty="0">
                <a:latin typeface="3ds" panose="02000503020000020004" pitchFamily="50" charset="0"/>
              </a:rPr>
              <a:t>Add large fillets to the front corner of the wings for the air to smoothly travel over it.</a:t>
            </a:r>
            <a:endParaRPr lang="en-US" dirty="0">
              <a:effectLst/>
              <a:latin typeface="3ds" panose="0200050302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9142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3DS V2 Condensed"/>
        <a:ea typeface=""/>
        <a:cs typeface=""/>
      </a:majorFont>
      <a:minorFont>
        <a:latin typeface="3DS V2 Light 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>
        <a:normAutofit/>
      </a:bodyPr>
      <a:lstStyle>
        <a:defPPr marL="0" indent="0" algn="l">
          <a:buNone/>
          <a:defRPr sz="1600" dirty="0">
            <a:effectLst/>
            <a:latin typeface="Segoe UI" panose="020B0502040204020203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 template.potx" id="{D4BA1B67-1FB0-4110-8F7C-A088F94AC8AC}" vid="{74BDF6FA-2131-4E04-BF65-04C3576DBB6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 template</Template>
  <TotalTime>22630</TotalTime>
  <Words>958</Words>
  <Application>Microsoft Office PowerPoint</Application>
  <PresentationFormat>Widescreen</PresentationFormat>
  <Paragraphs>149</Paragraphs>
  <Slides>20</Slides>
  <Notes>6</Notes>
  <HiddenSlides>4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3ds</vt:lpstr>
      <vt:lpstr>3ds Light</vt:lpstr>
      <vt:lpstr>3DS V2</vt:lpstr>
      <vt:lpstr>3DS V2 Light Condensed</vt:lpstr>
      <vt:lpstr>Arial</vt:lpstr>
      <vt:lpstr>Calibri</vt:lpstr>
      <vt:lpstr>Segoe UI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Brown</dc:creator>
  <cp:lastModifiedBy>INMAN Max (INTERN)</cp:lastModifiedBy>
  <cp:revision>263</cp:revision>
  <dcterms:created xsi:type="dcterms:W3CDTF">2024-08-16T20:07:52Z</dcterms:created>
  <dcterms:modified xsi:type="dcterms:W3CDTF">2025-08-14T19:30:27Z</dcterms:modified>
</cp:coreProperties>
</file>