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3" r:id="rId2"/>
    <p:sldId id="322" r:id="rId3"/>
    <p:sldId id="257" r:id="rId4"/>
    <p:sldId id="339" r:id="rId5"/>
    <p:sldId id="342" r:id="rId6"/>
    <p:sldId id="357" r:id="rId7"/>
    <p:sldId id="358" r:id="rId8"/>
    <p:sldId id="323" r:id="rId9"/>
    <p:sldId id="340" r:id="rId10"/>
    <p:sldId id="347" r:id="rId11"/>
    <p:sldId id="348" r:id="rId12"/>
    <p:sldId id="350" r:id="rId13"/>
    <p:sldId id="355" r:id="rId14"/>
    <p:sldId id="353" r:id="rId15"/>
    <p:sldId id="351" r:id="rId16"/>
    <p:sldId id="352" r:id="rId17"/>
    <p:sldId id="362" r:id="rId18"/>
    <p:sldId id="349" r:id="rId19"/>
    <p:sldId id="363" r:id="rId20"/>
    <p:sldId id="364" r:id="rId21"/>
    <p:sldId id="324" r:id="rId22"/>
    <p:sldId id="341" r:id="rId23"/>
    <p:sldId id="359" r:id="rId24"/>
    <p:sldId id="338" r:id="rId25"/>
    <p:sldId id="343" r:id="rId26"/>
    <p:sldId id="345" r:id="rId27"/>
    <p:sldId id="346" r:id="rId28"/>
    <p:sldId id="360" r:id="rId29"/>
    <p:sldId id="34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0FAD3BD-F2B6-43CA-8B62-8C429479755B}">
          <p14:sldIdLst>
            <p14:sldId id="273"/>
            <p14:sldId id="322"/>
            <p14:sldId id="257"/>
            <p14:sldId id="339"/>
            <p14:sldId id="342"/>
            <p14:sldId id="357"/>
            <p14:sldId id="358"/>
            <p14:sldId id="323"/>
            <p14:sldId id="340"/>
            <p14:sldId id="347"/>
            <p14:sldId id="348"/>
            <p14:sldId id="350"/>
            <p14:sldId id="355"/>
            <p14:sldId id="353"/>
            <p14:sldId id="351"/>
            <p14:sldId id="352"/>
            <p14:sldId id="362"/>
            <p14:sldId id="349"/>
            <p14:sldId id="363"/>
            <p14:sldId id="364"/>
            <p14:sldId id="324"/>
            <p14:sldId id="341"/>
            <p14:sldId id="359"/>
            <p14:sldId id="338"/>
            <p14:sldId id="343"/>
          </p14:sldIdLst>
        </p14:section>
        <p14:section name="Template Slides" id="{A3B6DF9A-A25D-4D1F-A558-6DE42441E2D0}">
          <p14:sldIdLst>
            <p14:sldId id="345"/>
            <p14:sldId id="346"/>
            <p14:sldId id="360"/>
            <p14:sldId id="344"/>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GLIARINI Christopher" initials="PC" lastIdx="3" clrIdx="0">
    <p:extLst>
      <p:ext uri="{19B8F6BF-5375-455C-9EA6-DF929625EA0E}">
        <p15:presenceInfo xmlns:p15="http://schemas.microsoft.com/office/powerpoint/2012/main" userId="S-1-5-21-2455101938-2081098319-3243300316-1108952" providerId="AD"/>
      </p:ext>
    </p:extLst>
  </p:cmAuthor>
  <p:cmAuthor id="2" name="VADNERKAR Soumitra" initials="VS" lastIdx="39" clrIdx="1">
    <p:extLst>
      <p:ext uri="{19B8F6BF-5375-455C-9EA6-DF929625EA0E}">
        <p15:presenceInfo xmlns:p15="http://schemas.microsoft.com/office/powerpoint/2012/main" userId="S-1-5-21-2455101938-2081098319-3243300316-13767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883" autoAdjust="0"/>
  </p:normalViewPr>
  <p:slideViewPr>
    <p:cSldViewPr snapToGrid="0">
      <p:cViewPr varScale="1">
        <p:scale>
          <a:sx n="113" d="100"/>
          <a:sy n="113" d="100"/>
        </p:scale>
        <p:origin x="51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AF81EF-5FD7-4A92-881B-1CD2DE72D440}" type="datetimeFigureOut">
              <a:rPr lang="en-US" smtClean="0"/>
              <a:t>8/15/2025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514B47-97CB-422C-8F57-7EB54F47A19B}" type="slidenum">
              <a:rPr lang="en-US" smtClean="0"/>
              <a:t>‹#›</a:t>
            </a:fld>
            <a:endParaRPr lang="en-US"/>
          </a:p>
        </p:txBody>
      </p:sp>
    </p:spTree>
    <p:extLst>
      <p:ext uri="{BB962C8B-B14F-4D97-AF65-F5344CB8AC3E}">
        <p14:creationId xmlns:p14="http://schemas.microsoft.com/office/powerpoint/2010/main" val="98728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433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D780E6-21F3-4255-9B11-4E27909F42D1}"/>
              </a:ext>
            </a:extLst>
          </p:cNvPr>
          <p:cNvSpPr>
            <a:spLocks noGrp="1"/>
          </p:cNvSpPr>
          <p:nvPr>
            <p:ph idx="1" hasCustomPrompt="1"/>
          </p:nvPr>
        </p:nvSpPr>
        <p:spPr>
          <a:xfrm>
            <a:off x="436468" y="924790"/>
            <a:ext cx="10604065" cy="5293130"/>
          </a:xfrm>
          <a:prstGeom prst="rect">
            <a:avLst/>
          </a:prstGeom>
        </p:spPr>
        <p:txBody>
          <a:bodyPr/>
          <a:lstStyle>
            <a:lvl1pPr marL="0" indent="0">
              <a:buNone/>
              <a:defRPr>
                <a:solidFill>
                  <a:srgbClr val="DA291C"/>
                </a:solidFill>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49304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10C95-8C4E-46EF-A906-50B838C66946}"/>
              </a:ext>
            </a:extLst>
          </p:cNvPr>
          <p:cNvSpPr>
            <a:spLocks noGrp="1"/>
          </p:cNvSpPr>
          <p:nvPr>
            <p:ph type="title" hasCustomPrompt="1"/>
          </p:nvPr>
        </p:nvSpPr>
        <p:spPr>
          <a:xfrm>
            <a:off x="3003671" y="914400"/>
            <a:ext cx="6184658" cy="840230"/>
          </a:xfrm>
          <a:prstGeom prst="rect">
            <a:avLst/>
          </a:prstGeom>
        </p:spPr>
        <p:txBody>
          <a:bodyPr>
            <a:spAutoFit/>
          </a:bodyPr>
          <a:lstStyle>
            <a:lvl1pPr>
              <a:defRPr>
                <a:solidFill>
                  <a:srgbClr val="DA291C"/>
                </a:solidFill>
                <a:latin typeface="3ds" panose="02000503020000020004" pitchFamily="50" charset="0"/>
              </a:defRPr>
            </a:lvl1pPr>
          </a:lstStyle>
          <a:p>
            <a:r>
              <a:rPr lang="en-US" dirty="0"/>
              <a:t>TITLE</a:t>
            </a:r>
          </a:p>
        </p:txBody>
      </p:sp>
      <p:sp>
        <p:nvSpPr>
          <p:cNvPr id="3" name="Text Placeholder 2">
            <a:extLst>
              <a:ext uri="{FF2B5EF4-FFF2-40B4-BE49-F238E27FC236}">
                <a16:creationId xmlns:a16="http://schemas.microsoft.com/office/drawing/2014/main" id="{879120DB-D250-4A83-853C-6801B5E19940}"/>
              </a:ext>
            </a:extLst>
          </p:cNvPr>
          <p:cNvSpPr>
            <a:spLocks noGrp="1"/>
          </p:cNvSpPr>
          <p:nvPr>
            <p:ph type="body" idx="1" hasCustomPrompt="1"/>
          </p:nvPr>
        </p:nvSpPr>
        <p:spPr>
          <a:xfrm>
            <a:off x="839788" y="2011679"/>
            <a:ext cx="5157787" cy="493395"/>
          </a:xfrm>
          <a:prstGeom prst="rect">
            <a:avLst/>
          </a:prstGeom>
        </p:spPr>
        <p:txBody>
          <a:bodyPr anchor="b"/>
          <a:lstStyle>
            <a:lvl1pPr marL="0" indent="0">
              <a:buNone/>
              <a:defRPr sz="2200" b="1">
                <a:solidFill>
                  <a:srgbClr val="DA291C"/>
                </a:solidFill>
                <a:latin typeface="3ds" panose="020005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9E5A02B6-3BE9-4AD2-9E46-22768ED7719B}"/>
              </a:ext>
            </a:extLst>
          </p:cNvPr>
          <p:cNvSpPr>
            <a:spLocks noGrp="1"/>
          </p:cNvSpPr>
          <p:nvPr>
            <p:ph sz="half" idx="2"/>
          </p:nvPr>
        </p:nvSpPr>
        <p:spPr>
          <a:xfrm>
            <a:off x="839788" y="2505075"/>
            <a:ext cx="5157787"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6483419-2458-42CD-AF31-C33FFDBC7187}"/>
              </a:ext>
            </a:extLst>
          </p:cNvPr>
          <p:cNvSpPr>
            <a:spLocks noGrp="1"/>
          </p:cNvSpPr>
          <p:nvPr>
            <p:ph type="body" sz="quarter" idx="3" hasCustomPrompt="1"/>
          </p:nvPr>
        </p:nvSpPr>
        <p:spPr>
          <a:xfrm>
            <a:off x="6172200" y="2011679"/>
            <a:ext cx="5183188" cy="493396"/>
          </a:xfrm>
          <a:prstGeom prst="rect">
            <a:avLst/>
          </a:prstGeom>
        </p:spPr>
        <p:txBody>
          <a:bodyPr anchor="b"/>
          <a:lstStyle>
            <a:lvl1pPr marL="0" indent="0">
              <a:buNone/>
              <a:defRPr lang="en-US" sz="2200" b="1" kern="1200" dirty="0" smtClean="0">
                <a:solidFill>
                  <a:srgbClr val="DA291C"/>
                </a:solidFill>
                <a:latin typeface="3ds" panose="02000503020000020004" pitchFamily="50"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CLICK TO EDIT MASTER TEXT STYLES</a:t>
            </a:r>
          </a:p>
        </p:txBody>
      </p:sp>
      <p:sp>
        <p:nvSpPr>
          <p:cNvPr id="6" name="Content Placeholder 5">
            <a:extLst>
              <a:ext uri="{FF2B5EF4-FFF2-40B4-BE49-F238E27FC236}">
                <a16:creationId xmlns:a16="http://schemas.microsoft.com/office/drawing/2014/main" id="{E94262C0-B888-48A0-A84C-6F800C9C2F48}"/>
              </a:ext>
            </a:extLst>
          </p:cNvPr>
          <p:cNvSpPr>
            <a:spLocks noGrp="1"/>
          </p:cNvSpPr>
          <p:nvPr>
            <p:ph sz="quarter" idx="4"/>
          </p:nvPr>
        </p:nvSpPr>
        <p:spPr>
          <a:xfrm>
            <a:off x="6172200" y="2505075"/>
            <a:ext cx="5183188"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2788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4240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06868D-7AB3-41E3-9B6C-976C2080CC16}"/>
              </a:ext>
            </a:extLst>
          </p:cNvPr>
          <p:cNvSpPr/>
          <p:nvPr userDrawn="1"/>
        </p:nvSpPr>
        <p:spPr>
          <a:xfrm>
            <a:off x="0" y="6400800"/>
            <a:ext cx="12192000" cy="4572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Rectangle 11">
            <a:extLst>
              <a:ext uri="{FF2B5EF4-FFF2-40B4-BE49-F238E27FC236}">
                <a16:creationId xmlns:a16="http://schemas.microsoft.com/office/drawing/2014/main" id="{9E3DEC39-52DB-45B5-B8F8-768BE886F9B1}"/>
              </a:ext>
            </a:extLst>
          </p:cNvPr>
          <p:cNvSpPr/>
          <p:nvPr userDrawn="1"/>
        </p:nvSpPr>
        <p:spPr>
          <a:xfrm>
            <a:off x="0" y="0"/>
            <a:ext cx="12192000" cy="6858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Image 14">
            <a:extLst>
              <a:ext uri="{FF2B5EF4-FFF2-40B4-BE49-F238E27FC236}">
                <a16:creationId xmlns:a16="http://schemas.microsoft.com/office/drawing/2014/main" id="{3BD8997C-3DEF-4CC2-8DC6-645F37B18EA6}"/>
              </a:ext>
            </a:extLst>
          </p:cNvPr>
          <p:cNvPicPr>
            <a:picLocks noChangeAspect="1"/>
          </p:cNvPicPr>
          <p:nvPr userDrawn="1"/>
        </p:nvPicPr>
        <p:blipFill>
          <a:blip r:embed="rId6" cstate="hq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865884" y="6455647"/>
            <a:ext cx="1105702" cy="347506"/>
          </a:xfrm>
          <a:prstGeom prst="rect">
            <a:avLst/>
          </a:prstGeom>
        </p:spPr>
      </p:pic>
      <p:pic>
        <p:nvPicPr>
          <p:cNvPr id="7" name="Picture 6">
            <a:extLst>
              <a:ext uri="{FF2B5EF4-FFF2-40B4-BE49-F238E27FC236}">
                <a16:creationId xmlns:a16="http://schemas.microsoft.com/office/drawing/2014/main" id="{0B2BEAD9-7B34-4B53-BB97-D076167FCC88}"/>
              </a:ext>
            </a:extLst>
          </p:cNvPr>
          <p:cNvPicPr>
            <a:picLocks noChangeAspect="1"/>
          </p:cNvPicPr>
          <p:nvPr userDrawn="1"/>
        </p:nvPicPr>
        <p:blipFill>
          <a:blip r:embed="rId8"/>
          <a:stretch>
            <a:fillRect/>
          </a:stretch>
        </p:blipFill>
        <p:spPr>
          <a:xfrm>
            <a:off x="11400011" y="39278"/>
            <a:ext cx="501906" cy="607244"/>
          </a:xfrm>
          <a:prstGeom prst="rect">
            <a:avLst/>
          </a:prstGeom>
        </p:spPr>
      </p:pic>
      <p:pic>
        <p:nvPicPr>
          <p:cNvPr id="8" name="Picture 7">
            <a:extLst>
              <a:ext uri="{FF2B5EF4-FFF2-40B4-BE49-F238E27FC236}">
                <a16:creationId xmlns:a16="http://schemas.microsoft.com/office/drawing/2014/main" id="{91AE2393-53EB-4F5A-B460-6E4C95107FC2}"/>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07328" y="182880"/>
            <a:ext cx="2663194" cy="320040"/>
          </a:xfrm>
          <a:prstGeom prst="rect">
            <a:avLst/>
          </a:prstGeom>
        </p:spPr>
      </p:pic>
    </p:spTree>
    <p:extLst>
      <p:ext uri="{BB962C8B-B14F-4D97-AF65-F5344CB8AC3E}">
        <p14:creationId xmlns:p14="http://schemas.microsoft.com/office/powerpoint/2010/main" val="4247922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5" r:id="rId4"/>
  </p:sldLayoutIdLst>
  <p:txStyles>
    <p:title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42E334C-153D-4864-A903-C4F12DD41333}"/>
              </a:ext>
            </a:extLst>
          </p:cNvPr>
          <p:cNvSpPr txBox="1"/>
          <p:nvPr/>
        </p:nvSpPr>
        <p:spPr>
          <a:xfrm>
            <a:off x="-1" y="1323118"/>
            <a:ext cx="5219701" cy="769441"/>
          </a:xfrm>
          <a:prstGeom prst="rect">
            <a:avLst/>
          </a:prstGeom>
          <a:noFill/>
        </p:spPr>
        <p:txBody>
          <a:bodyPr wrap="square" rtlCol="0">
            <a:spAutoFit/>
          </a:bodyPr>
          <a:lstStyle/>
          <a:p>
            <a:pPr algn="ctr"/>
            <a:r>
              <a:rPr lang="en-US" sz="4400" dirty="0">
                <a:solidFill>
                  <a:srgbClr val="DA291C"/>
                </a:solidFill>
                <a:latin typeface="3ds" panose="02000503020000020004" pitchFamily="50" charset="0"/>
              </a:rPr>
              <a:t>DESIGN PROJECT</a:t>
            </a:r>
          </a:p>
        </p:txBody>
      </p:sp>
      <p:sp>
        <p:nvSpPr>
          <p:cNvPr id="13" name="TextBox 12">
            <a:extLst>
              <a:ext uri="{FF2B5EF4-FFF2-40B4-BE49-F238E27FC236}">
                <a16:creationId xmlns:a16="http://schemas.microsoft.com/office/drawing/2014/main" id="{1F93CC92-2D88-43A3-94F2-C94F05E5F3BB}"/>
              </a:ext>
            </a:extLst>
          </p:cNvPr>
          <p:cNvSpPr txBox="1"/>
          <p:nvPr/>
        </p:nvSpPr>
        <p:spPr>
          <a:xfrm>
            <a:off x="3671613" y="1162591"/>
            <a:ext cx="2958575" cy="300082"/>
          </a:xfrm>
          <a:prstGeom prst="rect">
            <a:avLst/>
          </a:prstGeom>
          <a:noFill/>
        </p:spPr>
        <p:txBody>
          <a:bodyPr wrap="square" rtlCol="0">
            <a:spAutoFit/>
          </a:bodyPr>
          <a:lstStyle/>
          <a:p>
            <a:r>
              <a:rPr lang="en-US" sz="1350" dirty="0">
                <a:solidFill>
                  <a:schemeClr val="bg1"/>
                </a:solidFill>
                <a:latin typeface="3ds Light" panose="02000503020000020004" pitchFamily="50" charset="0"/>
              </a:rPr>
              <a:t>Student Guide</a:t>
            </a:r>
          </a:p>
        </p:txBody>
      </p:sp>
      <p:sp>
        <p:nvSpPr>
          <p:cNvPr id="16" name="TextBox 15">
            <a:extLst>
              <a:ext uri="{FF2B5EF4-FFF2-40B4-BE49-F238E27FC236}">
                <a16:creationId xmlns:a16="http://schemas.microsoft.com/office/drawing/2014/main" id="{BFBEA6B0-A13F-42EB-B1A2-32498C53EA4B}"/>
              </a:ext>
            </a:extLst>
          </p:cNvPr>
          <p:cNvSpPr txBox="1"/>
          <p:nvPr/>
        </p:nvSpPr>
        <p:spPr>
          <a:xfrm>
            <a:off x="924244" y="3520350"/>
            <a:ext cx="3371210" cy="1323439"/>
          </a:xfrm>
          <a:prstGeom prst="rect">
            <a:avLst/>
          </a:prstGeom>
          <a:noFill/>
        </p:spPr>
        <p:txBody>
          <a:bodyPr wrap="square" rtlCol="0">
            <a:spAutoFit/>
          </a:bodyPr>
          <a:lstStyle/>
          <a:p>
            <a:pPr algn="ctr"/>
            <a:r>
              <a:rPr lang="en-US" sz="4000" dirty="0">
                <a:solidFill>
                  <a:srgbClr val="DA291C"/>
                </a:solidFill>
                <a:latin typeface="3ds" panose="02000503020000020004" pitchFamily="50" charset="0"/>
              </a:rPr>
              <a:t>KINETIC SCULPTURE</a:t>
            </a:r>
          </a:p>
        </p:txBody>
      </p:sp>
      <p:cxnSp>
        <p:nvCxnSpPr>
          <p:cNvPr id="5" name="Straight Connector 4">
            <a:extLst>
              <a:ext uri="{FF2B5EF4-FFF2-40B4-BE49-F238E27FC236}">
                <a16:creationId xmlns:a16="http://schemas.microsoft.com/office/drawing/2014/main" id="{D3DBF784-C6ED-425F-8DE2-6CB7745076C4}"/>
              </a:ext>
            </a:extLst>
          </p:cNvPr>
          <p:cNvCxnSpPr/>
          <p:nvPr/>
        </p:nvCxnSpPr>
        <p:spPr>
          <a:xfrm>
            <a:off x="609600" y="2111733"/>
            <a:ext cx="3987103" cy="0"/>
          </a:xfrm>
          <a:prstGeom prst="line">
            <a:avLst/>
          </a:prstGeom>
          <a:ln w="28575">
            <a:solidFill>
              <a:srgbClr val="DA291C"/>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3976E4B6-2606-9640-94B4-364DA273924B}"/>
              </a:ext>
            </a:extLst>
          </p:cNvPr>
          <p:cNvPicPr>
            <a:picLocks noChangeAspect="1"/>
          </p:cNvPicPr>
          <p:nvPr/>
        </p:nvPicPr>
        <p:blipFill>
          <a:blip r:embed="rId2"/>
          <a:srcRect b="1762"/>
          <a:stretch/>
        </p:blipFill>
        <p:spPr>
          <a:xfrm>
            <a:off x="5628869" y="1011994"/>
            <a:ext cx="3932860" cy="5016712"/>
          </a:xfrm>
          <a:prstGeom prst="rect">
            <a:avLst/>
          </a:prstGeom>
        </p:spPr>
      </p:pic>
    </p:spTree>
    <p:extLst>
      <p:ext uri="{BB962C8B-B14F-4D97-AF65-F5344CB8AC3E}">
        <p14:creationId xmlns:p14="http://schemas.microsoft.com/office/powerpoint/2010/main" val="2415184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F8AF4C3-2781-8F88-6580-3B418FC17684}"/>
              </a:ext>
            </a:extLst>
          </p:cNvPr>
          <p:cNvPicPr>
            <a:picLocks noChangeAspect="1"/>
          </p:cNvPicPr>
          <p:nvPr/>
        </p:nvPicPr>
        <p:blipFill>
          <a:blip r:embed="rId2"/>
          <a:stretch>
            <a:fillRect/>
          </a:stretch>
        </p:blipFill>
        <p:spPr>
          <a:xfrm>
            <a:off x="5095240" y="2220142"/>
            <a:ext cx="6958025" cy="3168822"/>
          </a:xfrm>
          <a:prstGeom prst="rect">
            <a:avLst/>
          </a:prstGeom>
        </p:spPr>
      </p:pic>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BUTTERFLY RIGHT WING</a:t>
            </a:r>
          </a:p>
        </p:txBody>
      </p:sp>
      <p:sp>
        <p:nvSpPr>
          <p:cNvPr id="3" name="TextBox 2"/>
          <p:cNvSpPr txBox="1"/>
          <p:nvPr/>
        </p:nvSpPr>
        <p:spPr>
          <a:xfrm>
            <a:off x="914400" y="1665506"/>
            <a:ext cx="4422098" cy="4278094"/>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The right and left wing are symmetrical until the center connection is split.</a:t>
            </a:r>
          </a:p>
          <a:p>
            <a:pPr marL="285750" indent="-285750" algn="l">
              <a:buFont typeface="Arial" panose="020B0604020202020204" pitchFamily="34" charset="0"/>
              <a:buChar char="•"/>
            </a:pPr>
            <a:r>
              <a:rPr lang="en-US" sz="1600" dirty="0">
                <a:latin typeface="3ds" panose="02000503020000020004" pitchFamily="50" charset="0"/>
              </a:rPr>
              <a:t>A link tab (small tab with hole) connects the wing to a linkage.</a:t>
            </a:r>
          </a:p>
          <a:p>
            <a:pPr marL="285750" indent="-285750" algn="l">
              <a:buFont typeface="Arial" panose="020B0604020202020204" pitchFamily="34" charset="0"/>
              <a:buChar char="•"/>
            </a:pPr>
            <a:r>
              <a:rPr lang="en-US" sz="1600" dirty="0">
                <a:latin typeface="3ds" panose="02000503020000020004" pitchFamily="50" charset="0"/>
              </a:rPr>
              <a:t>An Axle mount (cylindrical feature with hole) connects to the Axle allowing the wing to rotate.</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Minimal support material is needed, but both the link tab and axel mounts require small amounts due to their overhangs.</a:t>
            </a:r>
          </a:p>
          <a:p>
            <a:pPr marL="285750" indent="-285750" algn="l">
              <a:buFont typeface="Arial" panose="020B0604020202020204" pitchFamily="34" charset="0"/>
              <a:buChar char="•"/>
            </a:pPr>
            <a:r>
              <a:rPr lang="en-US" sz="1600" dirty="0">
                <a:latin typeface="3ds" panose="02000503020000020004" pitchFamily="50" charset="0"/>
              </a:rPr>
              <a:t>Components are not flat-pack due to their 3D geometry, but can still be nested to print several at one time with orientation adjustments</a:t>
            </a:r>
          </a:p>
        </p:txBody>
      </p:sp>
    </p:spTree>
    <p:extLst>
      <p:ext uri="{BB962C8B-B14F-4D97-AF65-F5344CB8AC3E}">
        <p14:creationId xmlns:p14="http://schemas.microsoft.com/office/powerpoint/2010/main" val="39380648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BUTTEFLY HEAD</a:t>
            </a:r>
          </a:p>
        </p:txBody>
      </p:sp>
      <p:sp>
        <p:nvSpPr>
          <p:cNvPr id="3" name="TextBox 2"/>
          <p:cNvSpPr txBox="1"/>
          <p:nvPr/>
        </p:nvSpPr>
        <p:spPr>
          <a:xfrm>
            <a:off x="764498" y="1665506"/>
            <a:ext cx="3957404" cy="4278094"/>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Decorative and functional. Caps the end of the axle, meant to keep wings from slipping off  when in motion.</a:t>
            </a:r>
          </a:p>
          <a:p>
            <a:pPr marL="285750" indent="-285750" algn="l">
              <a:buFont typeface="Arial" panose="020B0604020202020204" pitchFamily="34" charset="0"/>
              <a:buChar char="•"/>
            </a:pPr>
            <a:r>
              <a:rPr lang="en-US" sz="1600" dirty="0">
                <a:latin typeface="3ds" panose="02000503020000020004" pitchFamily="50" charset="0"/>
              </a:rPr>
              <a:t>Sized not to interfere with wings when moving.</a:t>
            </a:r>
          </a:p>
          <a:p>
            <a:pPr marL="285750" indent="-285750" algn="l">
              <a:buFont typeface="Arial" panose="020B0604020202020204" pitchFamily="34" charset="0"/>
              <a:buChar char="•"/>
            </a:pPr>
            <a:r>
              <a:rPr lang="en-US" sz="1600" dirty="0">
                <a:latin typeface="3ds" panose="02000503020000020004" pitchFamily="50" charset="0"/>
              </a:rPr>
              <a:t>Fillets to prevent snapping on thin small printed pieces.</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Minimal support material is needed, antennas and hole require small amounts due to their overhangs.</a:t>
            </a:r>
          </a:p>
          <a:p>
            <a:pPr marL="285750" indent="-285750" algn="l">
              <a:buFont typeface="Arial" panose="020B0604020202020204" pitchFamily="34" charset="0"/>
              <a:buChar char="•"/>
            </a:pPr>
            <a:r>
              <a:rPr lang="en-US" sz="1600" dirty="0">
                <a:latin typeface="3ds" panose="02000503020000020004" pitchFamily="50" charset="0"/>
              </a:rPr>
              <a:t>Component is not flat-pack due to their 3D geometry, but can still be nested to print several at one time with proper orientation.</a:t>
            </a:r>
          </a:p>
        </p:txBody>
      </p:sp>
      <p:pic>
        <p:nvPicPr>
          <p:cNvPr id="6" name="Picture 5">
            <a:extLst>
              <a:ext uri="{FF2B5EF4-FFF2-40B4-BE49-F238E27FC236}">
                <a16:creationId xmlns:a16="http://schemas.microsoft.com/office/drawing/2014/main" id="{64B5FB6A-D4C0-7F78-24AA-8CBD65EA0AAD}"/>
              </a:ext>
            </a:extLst>
          </p:cNvPr>
          <p:cNvPicPr>
            <a:picLocks noChangeAspect="1"/>
          </p:cNvPicPr>
          <p:nvPr/>
        </p:nvPicPr>
        <p:blipFill>
          <a:blip r:embed="rId2"/>
          <a:stretch>
            <a:fillRect/>
          </a:stretch>
        </p:blipFill>
        <p:spPr>
          <a:xfrm>
            <a:off x="5282091" y="1613851"/>
            <a:ext cx="6259718" cy="3630298"/>
          </a:xfrm>
          <a:prstGeom prst="rect">
            <a:avLst/>
          </a:prstGeom>
        </p:spPr>
      </p:pic>
    </p:spTree>
    <p:extLst>
      <p:ext uri="{BB962C8B-B14F-4D97-AF65-F5344CB8AC3E}">
        <p14:creationId xmlns:p14="http://schemas.microsoft.com/office/powerpoint/2010/main" val="1154459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BUTTERFLY TAIL</a:t>
            </a:r>
          </a:p>
        </p:txBody>
      </p:sp>
      <p:sp>
        <p:nvSpPr>
          <p:cNvPr id="3" name="TextBox 2"/>
          <p:cNvSpPr txBox="1"/>
          <p:nvPr/>
        </p:nvSpPr>
        <p:spPr>
          <a:xfrm>
            <a:off x="997372" y="1736871"/>
            <a:ext cx="4097868" cy="3785652"/>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Decorative and functional. Attaches to flower with mounting rod, secures Axle in position  while wings are in motion. </a:t>
            </a:r>
          </a:p>
          <a:p>
            <a:pPr marL="285750" indent="-285750" algn="l">
              <a:buFont typeface="Arial" panose="020B0604020202020204" pitchFamily="34" charset="0"/>
              <a:buChar char="•"/>
            </a:pPr>
            <a:r>
              <a:rPr lang="en-US" sz="1600" dirty="0">
                <a:latin typeface="3ds" panose="02000503020000020004" pitchFamily="50" charset="0"/>
              </a:rPr>
              <a:t>Fillets to prevent snapping on thin small printed pieces.</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Minimal support material is needed, extended rod requires small amounts due to overhangs.</a:t>
            </a:r>
          </a:p>
          <a:p>
            <a:pPr marL="285750" indent="-285750" algn="l">
              <a:buFont typeface="Arial" panose="020B0604020202020204" pitchFamily="34" charset="0"/>
              <a:buChar char="•"/>
            </a:pPr>
            <a:r>
              <a:rPr lang="en-US" sz="1600" dirty="0">
                <a:latin typeface="3ds" panose="02000503020000020004" pitchFamily="50" charset="0"/>
              </a:rPr>
              <a:t>Component is not flat-pack due to its 3D geometry, but can still be nested to print several at one time with proper orientation.</a:t>
            </a:r>
          </a:p>
        </p:txBody>
      </p:sp>
      <p:pic>
        <p:nvPicPr>
          <p:cNvPr id="5" name="Picture 4">
            <a:extLst>
              <a:ext uri="{FF2B5EF4-FFF2-40B4-BE49-F238E27FC236}">
                <a16:creationId xmlns:a16="http://schemas.microsoft.com/office/drawing/2014/main" id="{EF4ED853-55BE-AA60-5F08-1F7E5BC8BBF8}"/>
              </a:ext>
            </a:extLst>
          </p:cNvPr>
          <p:cNvPicPr>
            <a:picLocks noChangeAspect="1"/>
          </p:cNvPicPr>
          <p:nvPr/>
        </p:nvPicPr>
        <p:blipFill>
          <a:blip r:embed="rId2"/>
          <a:stretch>
            <a:fillRect/>
          </a:stretch>
        </p:blipFill>
        <p:spPr>
          <a:xfrm>
            <a:off x="5605432" y="1518161"/>
            <a:ext cx="4262088" cy="4223072"/>
          </a:xfrm>
          <a:prstGeom prst="rect">
            <a:avLst/>
          </a:prstGeom>
        </p:spPr>
      </p:pic>
    </p:spTree>
    <p:extLst>
      <p:ext uri="{BB962C8B-B14F-4D97-AF65-F5344CB8AC3E}">
        <p14:creationId xmlns:p14="http://schemas.microsoft.com/office/powerpoint/2010/main" val="1435362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STEM</a:t>
            </a:r>
          </a:p>
        </p:txBody>
      </p:sp>
      <p:sp>
        <p:nvSpPr>
          <p:cNvPr id="3" name="TextBox 2"/>
          <p:cNvSpPr txBox="1"/>
          <p:nvPr/>
        </p:nvSpPr>
        <p:spPr>
          <a:xfrm>
            <a:off x="914399" y="1828800"/>
            <a:ext cx="5652655" cy="4031873"/>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Decorative and functional. Rectangular cut through body serves as a linear motion guide for the yoke, preventing rotation with the cam. </a:t>
            </a:r>
          </a:p>
          <a:p>
            <a:pPr marL="285750" indent="-285750" algn="l">
              <a:buFont typeface="Arial" panose="020B0604020202020204" pitchFamily="34" charset="0"/>
              <a:buChar char="•"/>
            </a:pPr>
            <a:r>
              <a:rPr lang="en-US" sz="1600" dirty="0">
                <a:latin typeface="3ds" panose="02000503020000020004" pitchFamily="50" charset="0"/>
              </a:rPr>
              <a:t>Side mounted hole and shaft holder supports crank; extruded outward to stabilize it’s weight.</a:t>
            </a:r>
          </a:p>
          <a:p>
            <a:pPr marL="285750" indent="-285750" algn="l">
              <a:buFont typeface="Arial" panose="020B0604020202020204" pitchFamily="34" charset="0"/>
              <a:buChar char="•"/>
            </a:pPr>
            <a:r>
              <a:rPr lang="en-US" sz="1600" dirty="0">
                <a:latin typeface="3ds" panose="02000503020000020004" pitchFamily="50" charset="0"/>
              </a:rPr>
              <a:t>Wide-base for stability when force is applied.</a:t>
            </a:r>
          </a:p>
          <a:p>
            <a:pPr marL="285750" indent="-285750" algn="l">
              <a:buFont typeface="Arial" panose="020B0604020202020204" pitchFamily="34" charset="0"/>
              <a:buChar char="•"/>
            </a:pPr>
            <a:r>
              <a:rPr lang="en-US" sz="1600" dirty="0">
                <a:latin typeface="3ds" panose="02000503020000020004" pitchFamily="50" charset="0"/>
              </a:rPr>
              <a:t>Fillets added around leaves to reduce the risk of snapping</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Support material is needed, design features multiple            overhangs. Use organic supports to minimize                          material usage and ease removal.</a:t>
            </a:r>
          </a:p>
          <a:p>
            <a:pPr marL="285750" indent="-285750" algn="l">
              <a:buFont typeface="Arial" panose="020B0604020202020204" pitchFamily="34" charset="0"/>
              <a:buChar char="•"/>
            </a:pPr>
            <a:endParaRPr lang="en-US" sz="1600" dirty="0">
              <a:latin typeface="3ds" panose="02000503020000020004" pitchFamily="50" charset="0"/>
            </a:endParaRPr>
          </a:p>
          <a:p>
            <a:pPr algn="l"/>
            <a:endParaRPr lang="en-US" sz="1600" dirty="0">
              <a:latin typeface="3ds" panose="02000503020000020004" pitchFamily="50" charset="0"/>
            </a:endParaRPr>
          </a:p>
        </p:txBody>
      </p:sp>
      <p:pic>
        <p:nvPicPr>
          <p:cNvPr id="5" name="Picture 4">
            <a:extLst>
              <a:ext uri="{FF2B5EF4-FFF2-40B4-BE49-F238E27FC236}">
                <a16:creationId xmlns:a16="http://schemas.microsoft.com/office/drawing/2014/main" id="{D49D8CD1-3C53-CEC9-B71C-4FFCC35DC8C9}"/>
              </a:ext>
            </a:extLst>
          </p:cNvPr>
          <p:cNvPicPr>
            <a:picLocks noChangeAspect="1"/>
          </p:cNvPicPr>
          <p:nvPr/>
        </p:nvPicPr>
        <p:blipFill>
          <a:blip r:embed="rId2"/>
          <a:stretch>
            <a:fillRect/>
          </a:stretch>
        </p:blipFill>
        <p:spPr>
          <a:xfrm>
            <a:off x="6795457" y="1123511"/>
            <a:ext cx="2327532" cy="5036491"/>
          </a:xfrm>
          <a:prstGeom prst="rect">
            <a:avLst/>
          </a:prstGeom>
        </p:spPr>
      </p:pic>
      <p:sp>
        <p:nvSpPr>
          <p:cNvPr id="6" name="Rectangle 5">
            <a:extLst>
              <a:ext uri="{FF2B5EF4-FFF2-40B4-BE49-F238E27FC236}">
                <a16:creationId xmlns:a16="http://schemas.microsoft.com/office/drawing/2014/main" id="{ECD01F2F-B2B1-B3BE-E9A1-4EBD3D3949C4}"/>
              </a:ext>
            </a:extLst>
          </p:cNvPr>
          <p:cNvSpPr/>
          <p:nvPr/>
        </p:nvSpPr>
        <p:spPr>
          <a:xfrm>
            <a:off x="8784236" y="914400"/>
            <a:ext cx="567156" cy="7644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7389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FLOWER</a:t>
            </a:r>
          </a:p>
        </p:txBody>
      </p:sp>
      <p:sp>
        <p:nvSpPr>
          <p:cNvPr id="3" name="TextBox 2"/>
          <p:cNvSpPr txBox="1"/>
          <p:nvPr/>
        </p:nvSpPr>
        <p:spPr>
          <a:xfrm>
            <a:off x="914400" y="1828800"/>
            <a:ext cx="4097868" cy="3785652"/>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Decorative and functional. Mounting sleeve secures tail rod to support    wings at correct height.</a:t>
            </a:r>
          </a:p>
          <a:p>
            <a:pPr marL="285750" indent="-285750" algn="l">
              <a:buFont typeface="Arial" panose="020B0604020202020204" pitchFamily="34" charset="0"/>
              <a:buChar char="•"/>
            </a:pPr>
            <a:r>
              <a:rPr lang="en-US" sz="1600" dirty="0">
                <a:latin typeface="3ds" panose="02000503020000020004" pitchFamily="50" charset="0"/>
              </a:rPr>
              <a:t>Petal shapes are designed to avoid interference with flapping wings.</a:t>
            </a:r>
          </a:p>
          <a:p>
            <a:pPr marL="285750" indent="-285750" algn="l">
              <a:buFont typeface="Arial" panose="020B0604020202020204" pitchFamily="34" charset="0"/>
              <a:buChar char="•"/>
            </a:pPr>
            <a:r>
              <a:rPr lang="en-US" sz="1600" dirty="0">
                <a:latin typeface="3ds" panose="02000503020000020004" pitchFamily="50" charset="0"/>
              </a:rPr>
              <a:t>Snap-fits securely onto the top of the stem base while allowing for easy removal and interchangeability</a:t>
            </a:r>
          </a:p>
          <a:p>
            <a:pPr algn="l"/>
            <a:endParaRPr lang="en-US" sz="1600" b="1"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Component is not flat-pack due to its 3D geometry, but curved faces are designed to not need any supports.</a:t>
            </a:r>
          </a:p>
          <a:p>
            <a:pPr algn="l"/>
            <a:endParaRPr lang="en-US" sz="1600" dirty="0">
              <a:latin typeface="3ds" panose="02000503020000020004" pitchFamily="50" charset="0"/>
            </a:endParaRPr>
          </a:p>
        </p:txBody>
      </p:sp>
      <p:pic>
        <p:nvPicPr>
          <p:cNvPr id="5" name="Picture 4">
            <a:extLst>
              <a:ext uri="{FF2B5EF4-FFF2-40B4-BE49-F238E27FC236}">
                <a16:creationId xmlns:a16="http://schemas.microsoft.com/office/drawing/2014/main" id="{45B671C9-E444-945F-E9B8-0D47F54B6B76}"/>
              </a:ext>
            </a:extLst>
          </p:cNvPr>
          <p:cNvPicPr>
            <a:picLocks noChangeAspect="1"/>
          </p:cNvPicPr>
          <p:nvPr/>
        </p:nvPicPr>
        <p:blipFill>
          <a:blip r:embed="rId2"/>
          <a:stretch>
            <a:fillRect/>
          </a:stretch>
        </p:blipFill>
        <p:spPr>
          <a:xfrm>
            <a:off x="5342117" y="1663908"/>
            <a:ext cx="4940139" cy="3785652"/>
          </a:xfrm>
          <a:prstGeom prst="rect">
            <a:avLst/>
          </a:prstGeom>
        </p:spPr>
      </p:pic>
    </p:spTree>
    <p:extLst>
      <p:ext uri="{BB962C8B-B14F-4D97-AF65-F5344CB8AC3E}">
        <p14:creationId xmlns:p14="http://schemas.microsoft.com/office/powerpoint/2010/main" val="4075580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YOKE</a:t>
            </a:r>
          </a:p>
        </p:txBody>
      </p:sp>
      <p:sp>
        <p:nvSpPr>
          <p:cNvPr id="3" name="TextBox 2"/>
          <p:cNvSpPr txBox="1"/>
          <p:nvPr/>
        </p:nvSpPr>
        <p:spPr>
          <a:xfrm>
            <a:off x="914399" y="1828800"/>
            <a:ext cx="5621311" cy="3293209"/>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Attaches two links to the driving mechanism.</a:t>
            </a:r>
          </a:p>
          <a:p>
            <a:pPr marL="285750" indent="-285750" algn="l">
              <a:buFont typeface="Arial" panose="020B0604020202020204" pitchFamily="34" charset="0"/>
              <a:buChar char="•"/>
            </a:pPr>
            <a:r>
              <a:rPr lang="en-US" sz="1600" dirty="0">
                <a:latin typeface="3ds" panose="02000503020000020004" pitchFamily="50" charset="0"/>
              </a:rPr>
              <a:t>Slot allows the pin to slide along its length as it  follows a circular path causing the entire yoke to slide up and down in a linear path.</a:t>
            </a:r>
          </a:p>
          <a:p>
            <a:pPr marL="285750" indent="-285750" algn="l">
              <a:buFont typeface="Arial" panose="020B0604020202020204" pitchFamily="34" charset="0"/>
              <a:buChar char="•"/>
            </a:pPr>
            <a:r>
              <a:rPr lang="en-US" sz="1600" dirty="0">
                <a:latin typeface="3ds" panose="02000503020000020004" pitchFamily="50" charset="0"/>
              </a:rPr>
              <a:t>Keep thin to reduce weight of mechanism, add fillets and chamfers to reduce material.</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Uses Flat pack Design, no support materials necessary.</a:t>
            </a:r>
          </a:p>
          <a:p>
            <a:pPr marL="285750" indent="-285750" algn="l">
              <a:buFont typeface="Arial" panose="020B0604020202020204" pitchFamily="34" charset="0"/>
              <a:buChar char="•"/>
            </a:pPr>
            <a:r>
              <a:rPr lang="en-US" sz="1600" dirty="0">
                <a:latin typeface="3ds" panose="02000503020000020004" pitchFamily="50" charset="0"/>
              </a:rPr>
              <a:t>Component can be nested to print several at one time.</a:t>
            </a:r>
          </a:p>
          <a:p>
            <a:pPr marL="285750" indent="-285750" algn="l">
              <a:buFont typeface="Arial" panose="020B0604020202020204" pitchFamily="34" charset="0"/>
              <a:buChar char="•"/>
            </a:pPr>
            <a:endParaRPr lang="en-US" sz="1600" dirty="0">
              <a:latin typeface="3ds" panose="02000503020000020004" pitchFamily="50" charset="0"/>
            </a:endParaRPr>
          </a:p>
          <a:p>
            <a:pPr algn="l"/>
            <a:endParaRPr lang="en-US" sz="1600" dirty="0">
              <a:latin typeface="3ds" panose="02000503020000020004" pitchFamily="50" charset="0"/>
            </a:endParaRPr>
          </a:p>
        </p:txBody>
      </p:sp>
      <p:grpSp>
        <p:nvGrpSpPr>
          <p:cNvPr id="5" name="Group 4">
            <a:extLst>
              <a:ext uri="{FF2B5EF4-FFF2-40B4-BE49-F238E27FC236}">
                <a16:creationId xmlns:a16="http://schemas.microsoft.com/office/drawing/2014/main" id="{D476E9A3-E049-44BA-7F89-F7ABD439D450}"/>
              </a:ext>
            </a:extLst>
          </p:cNvPr>
          <p:cNvGrpSpPr/>
          <p:nvPr/>
        </p:nvGrpSpPr>
        <p:grpSpPr>
          <a:xfrm>
            <a:off x="6865496" y="1131382"/>
            <a:ext cx="1289155" cy="4867006"/>
            <a:chOff x="2443334" y="0"/>
            <a:chExt cx="2390902" cy="9144000"/>
          </a:xfrm>
        </p:grpSpPr>
        <p:pic>
          <p:nvPicPr>
            <p:cNvPr id="6" name="Picture 5">
              <a:extLst>
                <a:ext uri="{FF2B5EF4-FFF2-40B4-BE49-F238E27FC236}">
                  <a16:creationId xmlns:a16="http://schemas.microsoft.com/office/drawing/2014/main" id="{72FA1547-DEC4-38AB-4240-80AB80CED5AB}"/>
                </a:ext>
              </a:extLst>
            </p:cNvPr>
            <p:cNvPicPr>
              <a:picLocks noChangeAspect="1"/>
            </p:cNvPicPr>
            <p:nvPr/>
          </p:nvPicPr>
          <p:blipFill>
            <a:blip r:embed="rId2"/>
            <a:srcRect l="14929"/>
            <a:stretch/>
          </p:blipFill>
          <p:spPr>
            <a:xfrm>
              <a:off x="2443334" y="0"/>
              <a:ext cx="2390902" cy="9144000"/>
            </a:xfrm>
            <a:prstGeom prst="rect">
              <a:avLst/>
            </a:prstGeom>
          </p:spPr>
        </p:pic>
        <p:pic>
          <p:nvPicPr>
            <p:cNvPr id="7" name="Picture 6">
              <a:extLst>
                <a:ext uri="{FF2B5EF4-FFF2-40B4-BE49-F238E27FC236}">
                  <a16:creationId xmlns:a16="http://schemas.microsoft.com/office/drawing/2014/main" id="{0231F311-8FEA-C86B-1099-FBE48CA4711E}"/>
                </a:ext>
              </a:extLst>
            </p:cNvPr>
            <p:cNvPicPr>
              <a:picLocks noChangeAspect="1"/>
            </p:cNvPicPr>
            <p:nvPr/>
          </p:nvPicPr>
          <p:blipFill>
            <a:blip r:embed="rId3"/>
            <a:srcRect l="14929" t="44666"/>
            <a:stretch/>
          </p:blipFill>
          <p:spPr>
            <a:xfrm>
              <a:off x="2443334" y="4084320"/>
              <a:ext cx="2390902" cy="5059680"/>
            </a:xfrm>
            <a:prstGeom prst="rect">
              <a:avLst/>
            </a:prstGeom>
          </p:spPr>
        </p:pic>
      </p:grpSp>
    </p:spTree>
    <p:extLst>
      <p:ext uri="{BB962C8B-B14F-4D97-AF65-F5344CB8AC3E}">
        <p14:creationId xmlns:p14="http://schemas.microsoft.com/office/powerpoint/2010/main" val="33344643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LINK</a:t>
            </a:r>
          </a:p>
        </p:txBody>
      </p:sp>
      <p:sp>
        <p:nvSpPr>
          <p:cNvPr id="3" name="TextBox 2"/>
          <p:cNvSpPr txBox="1"/>
          <p:nvPr/>
        </p:nvSpPr>
        <p:spPr>
          <a:xfrm>
            <a:off x="914399" y="1828800"/>
            <a:ext cx="4871803" cy="4278094"/>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Connects wings to yoke, allowing them to move up and down simultaneously when the yoke is actuated.</a:t>
            </a:r>
          </a:p>
          <a:p>
            <a:pPr marL="285750" indent="-285750" algn="l">
              <a:buFont typeface="Arial" panose="020B0604020202020204" pitchFamily="34" charset="0"/>
              <a:buChar char="•"/>
            </a:pPr>
            <a:r>
              <a:rPr lang="en-US" sz="1600" dirty="0">
                <a:latin typeface="3ds" panose="02000503020000020004" pitchFamily="50" charset="0"/>
              </a:rPr>
              <a:t>Add enough length to push wings above horizontal position, while preventing contact with the flower on the downward motion. </a:t>
            </a:r>
          </a:p>
          <a:p>
            <a:pPr marL="285750" indent="-285750" algn="l">
              <a:buFont typeface="Arial" panose="020B0604020202020204" pitchFamily="34" charset="0"/>
              <a:buChar char="•"/>
            </a:pPr>
            <a:r>
              <a:rPr lang="en-US" sz="1600" dirty="0">
                <a:latin typeface="3ds" panose="02000503020000020004" pitchFamily="50" charset="0"/>
              </a:rPr>
              <a:t>Keep thin to reduce weight of mechanism. Add fillets and chamfers to reduce material</a:t>
            </a:r>
          </a:p>
          <a:p>
            <a:pPr algn="l"/>
            <a:endParaRPr lang="en-US" sz="1600" b="1"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Uses Flat pack Design, no support materials necessary</a:t>
            </a:r>
          </a:p>
          <a:p>
            <a:pPr marL="285750" indent="-285750" algn="l">
              <a:buFont typeface="Arial" panose="020B0604020202020204" pitchFamily="34" charset="0"/>
              <a:buChar char="•"/>
            </a:pPr>
            <a:r>
              <a:rPr lang="en-US" sz="1600" dirty="0">
                <a:latin typeface="3ds" panose="02000503020000020004" pitchFamily="50" charset="0"/>
              </a:rPr>
              <a:t>Components can be nested to print several at one time</a:t>
            </a:r>
          </a:p>
          <a:p>
            <a:pPr marL="285750" indent="-285750" algn="l">
              <a:buFont typeface="Arial" panose="020B0604020202020204" pitchFamily="34" charset="0"/>
              <a:buChar char="•"/>
            </a:pPr>
            <a:endParaRPr lang="en-US" sz="1600" dirty="0">
              <a:latin typeface="3ds" panose="02000503020000020004" pitchFamily="50" charset="0"/>
            </a:endParaRPr>
          </a:p>
          <a:p>
            <a:pPr algn="l"/>
            <a:endParaRPr lang="en-US" sz="1600" dirty="0">
              <a:latin typeface="3ds" panose="02000503020000020004" pitchFamily="50" charset="0"/>
            </a:endParaRPr>
          </a:p>
        </p:txBody>
      </p:sp>
      <p:grpSp>
        <p:nvGrpSpPr>
          <p:cNvPr id="5" name="Group 4">
            <a:extLst>
              <a:ext uri="{FF2B5EF4-FFF2-40B4-BE49-F238E27FC236}">
                <a16:creationId xmlns:a16="http://schemas.microsoft.com/office/drawing/2014/main" id="{5A419EA4-AD39-EF34-5D9A-FA4C90CFEB73}"/>
              </a:ext>
            </a:extLst>
          </p:cNvPr>
          <p:cNvGrpSpPr/>
          <p:nvPr/>
        </p:nvGrpSpPr>
        <p:grpSpPr>
          <a:xfrm>
            <a:off x="6405800" y="914400"/>
            <a:ext cx="1402768" cy="5381469"/>
            <a:chOff x="2541193" y="1135082"/>
            <a:chExt cx="1775614" cy="6873836"/>
          </a:xfrm>
        </p:grpSpPr>
        <p:pic>
          <p:nvPicPr>
            <p:cNvPr id="6" name="Picture 5">
              <a:extLst>
                <a:ext uri="{FF2B5EF4-FFF2-40B4-BE49-F238E27FC236}">
                  <a16:creationId xmlns:a16="http://schemas.microsoft.com/office/drawing/2014/main" id="{0838F9AA-4AB9-77D5-8610-DA8F5A5961CC}"/>
                </a:ext>
              </a:extLst>
            </p:cNvPr>
            <p:cNvPicPr>
              <a:picLocks noChangeAspect="1"/>
            </p:cNvPicPr>
            <p:nvPr/>
          </p:nvPicPr>
          <p:blipFill>
            <a:blip r:embed="rId2"/>
            <a:stretch>
              <a:fillRect/>
            </a:stretch>
          </p:blipFill>
          <p:spPr>
            <a:xfrm>
              <a:off x="2541193" y="1135082"/>
              <a:ext cx="1775614" cy="6873836"/>
            </a:xfrm>
            <a:prstGeom prst="rect">
              <a:avLst/>
            </a:prstGeom>
          </p:spPr>
        </p:pic>
        <p:pic>
          <p:nvPicPr>
            <p:cNvPr id="7" name="Picture 6">
              <a:extLst>
                <a:ext uri="{FF2B5EF4-FFF2-40B4-BE49-F238E27FC236}">
                  <a16:creationId xmlns:a16="http://schemas.microsoft.com/office/drawing/2014/main" id="{CF9A437B-38B6-F2DF-9558-7453BB302B21}"/>
                </a:ext>
              </a:extLst>
            </p:cNvPr>
            <p:cNvPicPr>
              <a:picLocks noChangeAspect="1"/>
            </p:cNvPicPr>
            <p:nvPr/>
          </p:nvPicPr>
          <p:blipFill>
            <a:blip r:embed="rId3"/>
            <a:srcRect b="58129"/>
            <a:stretch/>
          </p:blipFill>
          <p:spPr>
            <a:xfrm>
              <a:off x="2541193" y="1135082"/>
              <a:ext cx="1775614" cy="2878118"/>
            </a:xfrm>
            <a:prstGeom prst="rect">
              <a:avLst/>
            </a:prstGeom>
          </p:spPr>
        </p:pic>
      </p:grpSp>
    </p:spTree>
    <p:extLst>
      <p:ext uri="{BB962C8B-B14F-4D97-AF65-F5344CB8AC3E}">
        <p14:creationId xmlns:p14="http://schemas.microsoft.com/office/powerpoint/2010/main" val="24783528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CAM</a:t>
            </a:r>
          </a:p>
        </p:txBody>
      </p:sp>
      <p:sp>
        <p:nvSpPr>
          <p:cNvPr id="3" name="TextBox 2"/>
          <p:cNvSpPr txBox="1"/>
          <p:nvPr/>
        </p:nvSpPr>
        <p:spPr>
          <a:xfrm>
            <a:off x="914400" y="1828800"/>
            <a:ext cx="4097868" cy="3785652"/>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Circular base with center hole for crank attachment.</a:t>
            </a:r>
          </a:p>
          <a:p>
            <a:pPr marL="285750" indent="-285750" algn="l">
              <a:buFont typeface="Arial" panose="020B0604020202020204" pitchFamily="34" charset="0"/>
              <a:buChar char="•"/>
            </a:pPr>
            <a:r>
              <a:rPr lang="en-US" sz="1600" dirty="0">
                <a:latin typeface="3ds" panose="02000503020000020004" pitchFamily="50" charset="0"/>
              </a:rPr>
              <a:t>Offset  pin rotates  in a circular path, driving yoke’s vertical motion. </a:t>
            </a:r>
          </a:p>
          <a:p>
            <a:pPr marL="285750" indent="-285750" algn="l">
              <a:buFont typeface="Arial" panose="020B0604020202020204" pitchFamily="34" charset="0"/>
              <a:buChar char="•"/>
            </a:pPr>
            <a:r>
              <a:rPr lang="en-US" sz="1600" dirty="0">
                <a:latin typeface="3ds" panose="02000503020000020004" pitchFamily="50" charset="0"/>
              </a:rPr>
              <a:t>Keep thin to reduce weight of mechanism. Add fillets to reduce material.</a:t>
            </a:r>
          </a:p>
          <a:p>
            <a:pPr algn="l"/>
            <a:endParaRPr lang="en-US" sz="1600" b="1"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Component is not flat-pack due to its 3D geometry, but with proper orientation supports are not needed.</a:t>
            </a:r>
          </a:p>
          <a:p>
            <a:pPr marL="285750" indent="-285750" algn="l">
              <a:buFont typeface="Arial" panose="020B0604020202020204" pitchFamily="34" charset="0"/>
              <a:buChar char="•"/>
            </a:pPr>
            <a:r>
              <a:rPr lang="en-US" sz="1600" dirty="0">
                <a:latin typeface="3ds" panose="02000503020000020004" pitchFamily="50" charset="0"/>
              </a:rPr>
              <a:t>Component can be nested to print several at one time</a:t>
            </a:r>
          </a:p>
        </p:txBody>
      </p:sp>
      <p:pic>
        <p:nvPicPr>
          <p:cNvPr id="2" name="Picture 1">
            <a:extLst>
              <a:ext uri="{FF2B5EF4-FFF2-40B4-BE49-F238E27FC236}">
                <a16:creationId xmlns:a16="http://schemas.microsoft.com/office/drawing/2014/main" id="{98777528-2282-DAAF-7139-5048CEDDE4A4}"/>
              </a:ext>
            </a:extLst>
          </p:cNvPr>
          <p:cNvPicPr>
            <a:picLocks noChangeAspect="1"/>
          </p:cNvPicPr>
          <p:nvPr/>
        </p:nvPicPr>
        <p:blipFill>
          <a:blip r:embed="rId2"/>
          <a:stretch>
            <a:fillRect/>
          </a:stretch>
        </p:blipFill>
        <p:spPr>
          <a:xfrm>
            <a:off x="5753371" y="1348365"/>
            <a:ext cx="3859988" cy="4508304"/>
          </a:xfrm>
          <a:prstGeom prst="rect">
            <a:avLst/>
          </a:prstGeom>
        </p:spPr>
      </p:pic>
    </p:spTree>
    <p:extLst>
      <p:ext uri="{BB962C8B-B14F-4D97-AF65-F5344CB8AC3E}">
        <p14:creationId xmlns:p14="http://schemas.microsoft.com/office/powerpoint/2010/main" val="40032399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PIN</a:t>
            </a:r>
          </a:p>
        </p:txBody>
      </p:sp>
      <p:sp>
        <p:nvSpPr>
          <p:cNvPr id="3" name="TextBox 2"/>
          <p:cNvSpPr txBox="1"/>
          <p:nvPr/>
        </p:nvSpPr>
        <p:spPr>
          <a:xfrm>
            <a:off x="884419" y="1828801"/>
            <a:ext cx="4405745" cy="4031873"/>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Designed to securely connect wings to links, and links to yoke. </a:t>
            </a:r>
          </a:p>
          <a:p>
            <a:pPr marL="285750" indent="-285750" algn="l">
              <a:buFont typeface="Arial" panose="020B0604020202020204" pitchFamily="34" charset="0"/>
              <a:buChar char="•"/>
            </a:pPr>
            <a:r>
              <a:rPr lang="en-US" sz="1600" dirty="0">
                <a:latin typeface="3ds" panose="02000503020000020004" pitchFamily="50" charset="0"/>
              </a:rPr>
              <a:t>Wide head stops pin from passing completely through holes.</a:t>
            </a:r>
          </a:p>
          <a:p>
            <a:pPr marL="285750" indent="-285750" algn="l">
              <a:buFont typeface="Arial" panose="020B0604020202020204" pitchFamily="34" charset="0"/>
              <a:buChar char="•"/>
            </a:pPr>
            <a:r>
              <a:rPr lang="en-US" sz="1600" dirty="0">
                <a:latin typeface="3ds" panose="02000503020000020004" pitchFamily="50" charset="0"/>
              </a:rPr>
              <a:t>Pointed tip makes insertion easier and helps  overcome minor 3D printing defects or misalignments</a:t>
            </a:r>
          </a:p>
          <a:p>
            <a:pPr algn="l"/>
            <a:endParaRPr lang="en-US" sz="1600" b="1"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Component is not flat-pack due to its 3D geometry, but with proper orientation supports are not needed.</a:t>
            </a:r>
          </a:p>
          <a:p>
            <a:pPr marL="285750" indent="-285750" algn="l">
              <a:buFont typeface="Arial" panose="020B0604020202020204" pitchFamily="34" charset="0"/>
              <a:buChar char="•"/>
            </a:pPr>
            <a:r>
              <a:rPr lang="en-US" sz="1600" dirty="0">
                <a:latin typeface="3ds" panose="02000503020000020004" pitchFamily="50" charset="0"/>
              </a:rPr>
              <a:t>Component can be nested to print several at one time</a:t>
            </a:r>
          </a:p>
          <a:p>
            <a:pPr algn="l"/>
            <a:endParaRPr lang="en-US" sz="1600" dirty="0">
              <a:latin typeface="3ds" panose="02000503020000020004" pitchFamily="50" charset="0"/>
            </a:endParaRPr>
          </a:p>
        </p:txBody>
      </p:sp>
      <p:pic>
        <p:nvPicPr>
          <p:cNvPr id="5" name="Picture 4">
            <a:extLst>
              <a:ext uri="{FF2B5EF4-FFF2-40B4-BE49-F238E27FC236}">
                <a16:creationId xmlns:a16="http://schemas.microsoft.com/office/drawing/2014/main" id="{74CD5661-038B-BB02-B2D2-0D4D20717908}"/>
              </a:ext>
            </a:extLst>
          </p:cNvPr>
          <p:cNvPicPr>
            <a:picLocks noChangeAspect="1"/>
          </p:cNvPicPr>
          <p:nvPr/>
        </p:nvPicPr>
        <p:blipFill>
          <a:blip r:embed="rId2"/>
          <a:srcRect l="6455" t="6584" r="3365"/>
          <a:stretch/>
        </p:blipFill>
        <p:spPr>
          <a:xfrm>
            <a:off x="5856157" y="1783830"/>
            <a:ext cx="4681215" cy="3552668"/>
          </a:xfrm>
          <a:prstGeom prst="rect">
            <a:avLst/>
          </a:prstGeom>
        </p:spPr>
      </p:pic>
    </p:spTree>
    <p:extLst>
      <p:ext uri="{BB962C8B-B14F-4D97-AF65-F5344CB8AC3E}">
        <p14:creationId xmlns:p14="http://schemas.microsoft.com/office/powerpoint/2010/main" val="18006223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STOPPER</a:t>
            </a:r>
          </a:p>
        </p:txBody>
      </p:sp>
      <p:sp>
        <p:nvSpPr>
          <p:cNvPr id="3" name="TextBox 2"/>
          <p:cNvSpPr txBox="1"/>
          <p:nvPr/>
        </p:nvSpPr>
        <p:spPr>
          <a:xfrm>
            <a:off x="914400" y="1828800"/>
            <a:ext cx="4097868" cy="3046988"/>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Snap-fits onto cam’s pin to prevent yoke from slipping off during rotation.</a:t>
            </a:r>
          </a:p>
          <a:p>
            <a:pPr marL="285750" indent="-285750" algn="l">
              <a:buFont typeface="Arial" panose="020B0604020202020204" pitchFamily="34" charset="0"/>
              <a:buChar char="•"/>
            </a:pPr>
            <a:r>
              <a:rPr lang="en-US" sz="1600" dirty="0">
                <a:latin typeface="3ds" panose="02000503020000020004" pitchFamily="50" charset="0"/>
              </a:rPr>
              <a:t>Can be used as spacer when connecting link to wing’s link  tab during assembly.</a:t>
            </a:r>
          </a:p>
          <a:p>
            <a:pPr algn="l"/>
            <a:endParaRPr lang="en-US" sz="1600" b="1"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Uses Flat pack Design, no support materials necessary.</a:t>
            </a:r>
          </a:p>
          <a:p>
            <a:pPr marL="285750" indent="-285750" algn="l">
              <a:buFont typeface="Arial" panose="020B0604020202020204" pitchFamily="34" charset="0"/>
              <a:buChar char="•"/>
            </a:pPr>
            <a:r>
              <a:rPr lang="en-US" sz="1600" dirty="0">
                <a:latin typeface="3ds" panose="02000503020000020004" pitchFamily="50" charset="0"/>
              </a:rPr>
              <a:t>Component can be nested to print several at one time.</a:t>
            </a:r>
          </a:p>
        </p:txBody>
      </p:sp>
      <p:pic>
        <p:nvPicPr>
          <p:cNvPr id="5" name="Picture 4">
            <a:extLst>
              <a:ext uri="{FF2B5EF4-FFF2-40B4-BE49-F238E27FC236}">
                <a16:creationId xmlns:a16="http://schemas.microsoft.com/office/drawing/2014/main" id="{B2C1348C-E0DA-3732-57F8-AE799833DD8D}"/>
              </a:ext>
            </a:extLst>
          </p:cNvPr>
          <p:cNvPicPr>
            <a:picLocks noChangeAspect="1"/>
          </p:cNvPicPr>
          <p:nvPr/>
        </p:nvPicPr>
        <p:blipFill>
          <a:blip r:embed="rId2"/>
          <a:stretch>
            <a:fillRect/>
          </a:stretch>
        </p:blipFill>
        <p:spPr>
          <a:xfrm>
            <a:off x="6244550" y="1668604"/>
            <a:ext cx="3046572" cy="3622958"/>
          </a:xfrm>
          <a:prstGeom prst="rect">
            <a:avLst/>
          </a:prstGeom>
        </p:spPr>
      </p:pic>
    </p:spTree>
    <p:extLst>
      <p:ext uri="{BB962C8B-B14F-4D97-AF65-F5344CB8AC3E}">
        <p14:creationId xmlns:p14="http://schemas.microsoft.com/office/powerpoint/2010/main" val="1137619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LEARNING</a:t>
            </a:r>
            <a:r>
              <a:rPr lang="en-US" sz="2400" b="1" dirty="0">
                <a:solidFill>
                  <a:srgbClr val="000000"/>
                </a:solidFill>
              </a:rPr>
              <a:t> </a:t>
            </a:r>
            <a:r>
              <a:rPr lang="en-US" sz="2400" b="1" dirty="0">
                <a:solidFill>
                  <a:srgbClr val="DA291C"/>
                </a:solidFill>
              </a:rPr>
              <a:t>OBJECTIVES</a:t>
            </a:r>
          </a:p>
          <a:p>
            <a:pPr lvl="1">
              <a:spcBef>
                <a:spcPts val="1200"/>
              </a:spcBef>
            </a:pPr>
            <a:r>
              <a:rPr lang="en-US" sz="2000" dirty="0"/>
              <a:t>Understand how different mechanisms can convert rotational motion into linear motion.</a:t>
            </a:r>
          </a:p>
          <a:p>
            <a:pPr lvl="1">
              <a:spcBef>
                <a:spcPts val="1200"/>
              </a:spcBef>
            </a:pPr>
            <a:r>
              <a:rPr lang="en-US" sz="2000" dirty="0"/>
              <a:t>Identify and describe basic machine elements and their role in mechanical systems.</a:t>
            </a:r>
          </a:p>
          <a:p>
            <a:pPr lvl="1">
              <a:spcBef>
                <a:spcPts val="1200"/>
              </a:spcBef>
            </a:pPr>
            <a:r>
              <a:rPr lang="en-US" sz="2000" dirty="0"/>
              <a:t>Design with constraints by applying design intent to the project.</a:t>
            </a:r>
          </a:p>
          <a:p>
            <a:pPr lvl="1">
              <a:spcBef>
                <a:spcPts val="1200"/>
              </a:spcBef>
            </a:pPr>
            <a:r>
              <a:rPr lang="en-US" sz="2000" dirty="0"/>
              <a:t>Explore and understand additive manufacturing principles.</a:t>
            </a:r>
          </a:p>
          <a:p>
            <a:pPr lvl="1">
              <a:spcBef>
                <a:spcPts val="1200"/>
              </a:spcBef>
            </a:pPr>
            <a:r>
              <a:rPr lang="en-US" sz="2000" dirty="0"/>
              <a:t>Learn the basics of 3D printing.</a:t>
            </a:r>
          </a:p>
          <a:p>
            <a:pPr marL="0" indent="0" algn="just">
              <a:buFont typeface="Arial" panose="020B0604020202020204" pitchFamily="34" charset="0"/>
              <a:buNone/>
            </a:pPr>
            <a:endParaRPr lang="en-US" sz="2400" b="1" dirty="0">
              <a:solidFill>
                <a:srgbClr val="DA291C"/>
              </a:solidFill>
            </a:endParaRPr>
          </a:p>
        </p:txBody>
      </p:sp>
    </p:spTree>
    <p:extLst>
      <p:ext uri="{BB962C8B-B14F-4D97-AF65-F5344CB8AC3E}">
        <p14:creationId xmlns:p14="http://schemas.microsoft.com/office/powerpoint/2010/main" val="2182915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CRANK</a:t>
            </a:r>
          </a:p>
        </p:txBody>
      </p:sp>
      <p:sp>
        <p:nvSpPr>
          <p:cNvPr id="3" name="TextBox 2"/>
          <p:cNvSpPr txBox="1"/>
          <p:nvPr/>
        </p:nvSpPr>
        <p:spPr>
          <a:xfrm>
            <a:off x="914400" y="1828800"/>
            <a:ext cx="4421380" cy="4278094"/>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Connects to cam and is manually rotated by the user to drive the mechanism.</a:t>
            </a:r>
          </a:p>
          <a:p>
            <a:pPr marL="285750" indent="-285750" algn="l">
              <a:buFont typeface="Arial" panose="020B0604020202020204" pitchFamily="34" charset="0"/>
              <a:buChar char="•"/>
            </a:pPr>
            <a:r>
              <a:rPr lang="en-US" sz="1600" dirty="0">
                <a:latin typeface="3ds" panose="02000503020000020004" pitchFamily="50" charset="0"/>
              </a:rPr>
              <a:t>Crank shape increases torque and improves leverage for easier rotation.</a:t>
            </a:r>
          </a:p>
          <a:p>
            <a:pPr marL="285750" indent="-285750" algn="l">
              <a:buFont typeface="Arial" panose="020B0604020202020204" pitchFamily="34" charset="0"/>
              <a:buChar char="•"/>
            </a:pPr>
            <a:r>
              <a:rPr lang="en-US" sz="1600" dirty="0">
                <a:latin typeface="3ds" panose="02000503020000020004" pitchFamily="50" charset="0"/>
              </a:rPr>
              <a:t>Snap-fits into cam, allowing them to rotate together.</a:t>
            </a:r>
          </a:p>
          <a:p>
            <a:pPr algn="l"/>
            <a:endParaRPr lang="en-US" sz="1600" b="1"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Minimal support material is needed, small amounts required due to overhangs caused by rounded shape.</a:t>
            </a:r>
          </a:p>
          <a:p>
            <a:pPr marL="285750" indent="-285750" algn="l">
              <a:buFont typeface="Arial" panose="020B0604020202020204" pitchFamily="34" charset="0"/>
              <a:buChar char="•"/>
            </a:pPr>
            <a:r>
              <a:rPr lang="en-US" sz="1600" dirty="0">
                <a:latin typeface="3ds" panose="02000503020000020004" pitchFamily="50" charset="0"/>
              </a:rPr>
              <a:t>Component is not flat-pack due to it’s 3D geometry, but can still be nested to print several at one time with orientation adjustments .</a:t>
            </a:r>
          </a:p>
          <a:p>
            <a:pPr algn="l"/>
            <a:endParaRPr lang="en-US" sz="1600" dirty="0">
              <a:latin typeface="3ds" panose="02000503020000020004" pitchFamily="50" charset="0"/>
            </a:endParaRPr>
          </a:p>
        </p:txBody>
      </p:sp>
      <p:pic>
        <p:nvPicPr>
          <p:cNvPr id="2" name="Picture 1">
            <a:extLst>
              <a:ext uri="{FF2B5EF4-FFF2-40B4-BE49-F238E27FC236}">
                <a16:creationId xmlns:a16="http://schemas.microsoft.com/office/drawing/2014/main" id="{1A31B7C1-2D01-0C80-C0FA-F837C9FDE2B2}"/>
              </a:ext>
            </a:extLst>
          </p:cNvPr>
          <p:cNvPicPr>
            <a:picLocks noChangeAspect="1"/>
          </p:cNvPicPr>
          <p:nvPr/>
        </p:nvPicPr>
        <p:blipFill>
          <a:blip r:embed="rId2"/>
          <a:stretch>
            <a:fillRect/>
          </a:stretch>
        </p:blipFill>
        <p:spPr>
          <a:xfrm>
            <a:off x="5590613" y="1419285"/>
            <a:ext cx="4800737" cy="4524315"/>
          </a:xfrm>
          <a:prstGeom prst="rect">
            <a:avLst/>
          </a:prstGeom>
        </p:spPr>
      </p:pic>
    </p:spTree>
    <p:extLst>
      <p:ext uri="{BB962C8B-B14F-4D97-AF65-F5344CB8AC3E}">
        <p14:creationId xmlns:p14="http://schemas.microsoft.com/office/powerpoint/2010/main" val="872680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3D PRINTING</a:t>
            </a:r>
          </a:p>
        </p:txBody>
      </p:sp>
    </p:spTree>
    <p:extLst>
      <p:ext uri="{BB962C8B-B14F-4D97-AF65-F5344CB8AC3E}">
        <p14:creationId xmlns:p14="http://schemas.microsoft.com/office/powerpoint/2010/main" val="1336043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3D PRINTING </a:t>
            </a:r>
            <a:r>
              <a:rPr lang="en-US" sz="2400" dirty="0">
                <a:solidFill>
                  <a:srgbClr val="DA291C"/>
                </a:solidFill>
              </a:rPr>
              <a:t>– NESTING</a:t>
            </a:r>
            <a:r>
              <a:rPr lang="en-US" sz="2400" b="1" dirty="0">
                <a:solidFill>
                  <a:srgbClr val="DA291C"/>
                </a:solidFill>
              </a:rPr>
              <a:t> </a:t>
            </a:r>
          </a:p>
          <a:p>
            <a:pPr lvl="1" algn="just">
              <a:spcBef>
                <a:spcPts val="1200"/>
              </a:spcBef>
            </a:pPr>
            <a:r>
              <a:rPr lang="en-US" sz="2000" dirty="0"/>
              <a:t>Components are nested.</a:t>
            </a:r>
          </a:p>
          <a:p>
            <a:pPr marL="0" indent="0" algn="just">
              <a:buFont typeface="Arial" panose="020B0604020202020204" pitchFamily="34" charset="0"/>
              <a:buNone/>
            </a:pPr>
            <a:endParaRPr lang="en-US" sz="2400" b="1" dirty="0">
              <a:solidFill>
                <a:srgbClr val="DA291C"/>
              </a:solidFill>
            </a:endParaRPr>
          </a:p>
        </p:txBody>
      </p:sp>
      <p:pic>
        <p:nvPicPr>
          <p:cNvPr id="5" name="Picture 4">
            <a:extLst>
              <a:ext uri="{FF2B5EF4-FFF2-40B4-BE49-F238E27FC236}">
                <a16:creationId xmlns:a16="http://schemas.microsoft.com/office/drawing/2014/main" id="{7E72AC66-FC51-403D-2917-ABB68DAA07C5}"/>
              </a:ext>
            </a:extLst>
          </p:cNvPr>
          <p:cNvPicPr>
            <a:picLocks noChangeAspect="1"/>
          </p:cNvPicPr>
          <p:nvPr/>
        </p:nvPicPr>
        <p:blipFill>
          <a:blip r:embed="rId2"/>
          <a:srcRect l="19277" t="-2142" r="16108" b="18785"/>
          <a:stretch/>
        </p:blipFill>
        <p:spPr>
          <a:xfrm>
            <a:off x="744510" y="1772690"/>
            <a:ext cx="5351490" cy="4361515"/>
          </a:xfrm>
          <a:prstGeom prst="rect">
            <a:avLst/>
          </a:prstGeom>
        </p:spPr>
      </p:pic>
      <p:pic>
        <p:nvPicPr>
          <p:cNvPr id="7" name="Picture 6">
            <a:extLst>
              <a:ext uri="{FF2B5EF4-FFF2-40B4-BE49-F238E27FC236}">
                <a16:creationId xmlns:a16="http://schemas.microsoft.com/office/drawing/2014/main" id="{5563036D-C47D-01A3-FD45-BBB361CAA8EC}"/>
              </a:ext>
            </a:extLst>
          </p:cNvPr>
          <p:cNvPicPr>
            <a:picLocks noChangeAspect="1"/>
          </p:cNvPicPr>
          <p:nvPr/>
        </p:nvPicPr>
        <p:blipFill>
          <a:blip r:embed="rId3"/>
          <a:srcRect l="14840" t="13165" r="35699" b="28829"/>
          <a:stretch/>
        </p:blipFill>
        <p:spPr>
          <a:xfrm>
            <a:off x="6383310" y="1830725"/>
            <a:ext cx="5351490" cy="4303480"/>
          </a:xfrm>
          <a:prstGeom prst="rect">
            <a:avLst/>
          </a:prstGeom>
        </p:spPr>
      </p:pic>
    </p:spTree>
    <p:extLst>
      <p:ext uri="{BB962C8B-B14F-4D97-AF65-F5344CB8AC3E}">
        <p14:creationId xmlns:p14="http://schemas.microsoft.com/office/powerpoint/2010/main" val="4088991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3D PRINTING </a:t>
            </a:r>
            <a:r>
              <a:rPr lang="en-US" sz="2400" dirty="0">
                <a:solidFill>
                  <a:srgbClr val="DA291C"/>
                </a:solidFill>
              </a:rPr>
              <a:t>– STANDARD ORIENTATION</a:t>
            </a:r>
            <a:r>
              <a:rPr lang="en-US" sz="2400" b="1" dirty="0">
                <a:solidFill>
                  <a:srgbClr val="DA291C"/>
                </a:solidFill>
              </a:rPr>
              <a:t> </a:t>
            </a:r>
          </a:p>
          <a:p>
            <a:pPr lvl="1" algn="just">
              <a:spcBef>
                <a:spcPts val="1200"/>
              </a:spcBef>
            </a:pPr>
            <a:r>
              <a:rPr lang="en-US" sz="2000" dirty="0"/>
              <a:t>Support required, use organic support structures to maximize efficiency.</a:t>
            </a:r>
            <a:endParaRPr lang="en-US" sz="2400" b="1" dirty="0">
              <a:solidFill>
                <a:srgbClr val="DA291C"/>
              </a:solidFill>
            </a:endParaRPr>
          </a:p>
        </p:txBody>
      </p:sp>
      <p:pic>
        <p:nvPicPr>
          <p:cNvPr id="5" name="Picture 4">
            <a:extLst>
              <a:ext uri="{FF2B5EF4-FFF2-40B4-BE49-F238E27FC236}">
                <a16:creationId xmlns:a16="http://schemas.microsoft.com/office/drawing/2014/main" id="{277E3CFE-1C90-0418-DEA6-D4B994532FB4}"/>
              </a:ext>
            </a:extLst>
          </p:cNvPr>
          <p:cNvPicPr>
            <a:picLocks noChangeAspect="1"/>
          </p:cNvPicPr>
          <p:nvPr/>
        </p:nvPicPr>
        <p:blipFill>
          <a:blip r:embed="rId2"/>
          <a:srcRect l="17653" t="123" r="22438" b="35944"/>
          <a:stretch/>
        </p:blipFill>
        <p:spPr>
          <a:xfrm>
            <a:off x="472522" y="1957609"/>
            <a:ext cx="5007115" cy="4173752"/>
          </a:xfrm>
          <a:prstGeom prst="rect">
            <a:avLst/>
          </a:prstGeom>
        </p:spPr>
      </p:pic>
      <p:pic>
        <p:nvPicPr>
          <p:cNvPr id="6" name="Picture 5">
            <a:extLst>
              <a:ext uri="{FF2B5EF4-FFF2-40B4-BE49-F238E27FC236}">
                <a16:creationId xmlns:a16="http://schemas.microsoft.com/office/drawing/2014/main" id="{7AFCFC91-14B5-7353-5E79-72C7656AFF65}"/>
              </a:ext>
            </a:extLst>
          </p:cNvPr>
          <p:cNvPicPr>
            <a:picLocks noChangeAspect="1"/>
          </p:cNvPicPr>
          <p:nvPr/>
        </p:nvPicPr>
        <p:blipFill>
          <a:blip r:embed="rId3"/>
          <a:srcRect l="44666" t="34841" r="11727" b="11325"/>
          <a:stretch/>
        </p:blipFill>
        <p:spPr>
          <a:xfrm>
            <a:off x="5825777" y="1957609"/>
            <a:ext cx="5351490" cy="4173752"/>
          </a:xfrm>
          <a:prstGeom prst="rect">
            <a:avLst/>
          </a:prstGeom>
        </p:spPr>
      </p:pic>
    </p:spTree>
    <p:extLst>
      <p:ext uri="{BB962C8B-B14F-4D97-AF65-F5344CB8AC3E}">
        <p14:creationId xmlns:p14="http://schemas.microsoft.com/office/powerpoint/2010/main" val="18874593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b="1" dirty="0"/>
              <a:t>PROJECT TASKS</a:t>
            </a:r>
          </a:p>
          <a:p>
            <a:pPr marL="342900" indent="-342900">
              <a:buFont typeface="+mj-lt"/>
              <a:buAutoNum type="arabicPeriod"/>
            </a:pPr>
            <a:r>
              <a:rPr lang="en-US" sz="1600" dirty="0">
                <a:solidFill>
                  <a:schemeClr val="tx1"/>
                </a:solidFill>
              </a:rPr>
              <a:t>Model the following kinetic sculpture components in CAD:</a:t>
            </a:r>
          </a:p>
          <a:p>
            <a:pPr lvl="1"/>
            <a:r>
              <a:rPr lang="en-US" sz="1600" dirty="0"/>
              <a:t>Butterfly Wings</a:t>
            </a:r>
          </a:p>
          <a:p>
            <a:pPr lvl="1"/>
            <a:r>
              <a:rPr lang="en-US" sz="1600" dirty="0"/>
              <a:t>Head and Tail</a:t>
            </a:r>
          </a:p>
          <a:p>
            <a:pPr lvl="1"/>
            <a:r>
              <a:rPr lang="en-US" sz="1600" dirty="0"/>
              <a:t>Flower</a:t>
            </a:r>
          </a:p>
          <a:p>
            <a:pPr lvl="1"/>
            <a:r>
              <a:rPr lang="en-US" sz="1600" dirty="0"/>
              <a:t>Stem</a:t>
            </a:r>
          </a:p>
          <a:p>
            <a:pPr lvl="1"/>
            <a:r>
              <a:rPr lang="en-US" sz="1600" dirty="0"/>
              <a:t>Cam</a:t>
            </a:r>
          </a:p>
          <a:p>
            <a:pPr lvl="1"/>
            <a:r>
              <a:rPr lang="en-US" sz="1600" dirty="0"/>
              <a:t>Link and yoke</a:t>
            </a:r>
          </a:p>
          <a:p>
            <a:pPr lvl="1"/>
            <a:r>
              <a:rPr lang="en-US" sz="1600" dirty="0"/>
              <a:t>Pin and Stopper</a:t>
            </a:r>
          </a:p>
          <a:p>
            <a:pPr lvl="1"/>
            <a:r>
              <a:rPr lang="en-US" sz="1600" dirty="0"/>
              <a:t>Crank</a:t>
            </a:r>
          </a:p>
          <a:p>
            <a:pPr marL="342900" indent="-342900">
              <a:buFont typeface="+mj-lt"/>
              <a:buAutoNum type="arabicPeriod"/>
            </a:pPr>
            <a:r>
              <a:rPr lang="en-US" sz="1600" dirty="0">
                <a:solidFill>
                  <a:schemeClr val="tx1"/>
                </a:solidFill>
              </a:rPr>
              <a:t>Create a working, moving assembly of the sculpture in CAD.</a:t>
            </a:r>
          </a:p>
          <a:p>
            <a:pPr marL="342900" indent="-342900">
              <a:buFont typeface="+mj-lt"/>
              <a:buAutoNum type="arabicPeriod"/>
            </a:pPr>
            <a:r>
              <a:rPr lang="en-US" sz="1600" dirty="0">
                <a:solidFill>
                  <a:schemeClr val="tx1"/>
                </a:solidFill>
              </a:rPr>
              <a:t>Print the physical components on a 3D printer.</a:t>
            </a:r>
          </a:p>
          <a:p>
            <a:pPr marL="342900" indent="-342900">
              <a:buFont typeface="+mj-lt"/>
              <a:buAutoNum type="arabicPeriod"/>
            </a:pPr>
            <a:r>
              <a:rPr lang="en-US" sz="1600" dirty="0">
                <a:solidFill>
                  <a:schemeClr val="tx1"/>
                </a:solidFill>
              </a:rPr>
              <a:t>Assemble the kinetic sculpture.</a:t>
            </a:r>
            <a:endParaRPr lang="en-US" sz="1600" dirty="0"/>
          </a:p>
          <a:p>
            <a:pPr marL="800100" lvl="1" indent="-342900">
              <a:buFont typeface="+mj-lt"/>
              <a:buAutoNum type="arabicPeriod"/>
            </a:pPr>
            <a:endParaRPr lang="en-US" sz="1600" dirty="0"/>
          </a:p>
        </p:txBody>
      </p:sp>
    </p:spTree>
    <p:extLst>
      <p:ext uri="{BB962C8B-B14F-4D97-AF65-F5344CB8AC3E}">
        <p14:creationId xmlns:p14="http://schemas.microsoft.com/office/powerpoint/2010/main" val="3929504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r>
              <a:rPr lang="en-US" dirty="0">
                <a:latin typeface="3DS V2" pitchFamily="2" charset="0"/>
              </a:rPr>
              <a:t> </a:t>
            </a: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a:solidFill>
                  <a:srgbClr val="DA291C"/>
                </a:solidFill>
                <a:latin typeface="3ds" panose="02000503020000020004" pitchFamily="50" charset="0"/>
              </a:rPr>
              <a:t>CLASS DISCUSSION</a:t>
            </a: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7" y="3931457"/>
            <a:ext cx="4813233" cy="1660198"/>
          </a:xfrm>
          <a:prstGeom prst="rect">
            <a:avLst/>
          </a:prstGeom>
        </p:spPr>
        <p:txBody>
          <a:bodyPr vert="horz" wrap="square" lIns="91440" tIns="45720" rIns="91440" bIns="45720" rtlCol="0">
            <a:noAutofit/>
          </a:bodyPr>
          <a:lstStyle/>
          <a:p>
            <a:r>
              <a:rPr lang="en-US" sz="2400" dirty="0">
                <a:latin typeface="3ds" panose="02000503020000020004" pitchFamily="50" charset="0"/>
              </a:rPr>
              <a:t>What other power sources could be used to drive the same motion, and how might they change the design or interaction?</a:t>
            </a:r>
            <a:endParaRPr lang="en-US" sz="1600" dirty="0">
              <a:effectLst/>
              <a:latin typeface="Segoe UI" panose="020B0502040204020203" pitchFamily="34" charset="0"/>
            </a:endParaRPr>
          </a:p>
          <a:p>
            <a:pPr marL="0" indent="0" algn="l">
              <a:buNone/>
            </a:pPr>
            <a:endParaRPr lang="en-US" sz="1600" dirty="0">
              <a:effectLst/>
              <a:latin typeface="Segoe UI" panose="020B0502040204020203" pitchFamily="34" charset="0"/>
            </a:endParaRPr>
          </a:p>
        </p:txBody>
      </p:sp>
      <p:sp>
        <p:nvSpPr>
          <p:cNvPr id="15" name="TextBox 14"/>
          <p:cNvSpPr txBox="1"/>
          <p:nvPr/>
        </p:nvSpPr>
        <p:spPr>
          <a:xfrm>
            <a:off x="6585175" y="3931457"/>
            <a:ext cx="4834957" cy="1660198"/>
          </a:xfrm>
          <a:prstGeom prst="rect">
            <a:avLst/>
          </a:prstGeom>
        </p:spPr>
        <p:txBody>
          <a:bodyPr vert="horz" wrap="square" lIns="91440" tIns="45720" rIns="91440" bIns="45720" rtlCol="0">
            <a:noAutofit/>
          </a:bodyPr>
          <a:lstStyle/>
          <a:p>
            <a:pPr lvl="0">
              <a:spcBef>
                <a:spcPts val="1200"/>
              </a:spcBef>
            </a:pPr>
            <a:r>
              <a:rPr lang="en-US" sz="2400" dirty="0">
                <a:latin typeface="3DS V2" pitchFamily="2" charset="0"/>
              </a:rPr>
              <a:t>How could different linkages or cams affect the movements in your sculpture?</a:t>
            </a: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7" y="2471737"/>
            <a:ext cx="4610032" cy="954107"/>
          </a:xfrm>
          <a:prstGeom prst="rect">
            <a:avLst/>
          </a:prstGeom>
        </p:spPr>
        <p:txBody>
          <a:bodyPr vert="horz" wrap="square" lIns="91440" tIns="45720" rIns="91440" bIns="45720" rtlCol="0">
            <a:spAutoFit/>
          </a:bodyPr>
          <a:lstStyle/>
          <a:p>
            <a:r>
              <a:rPr lang="en-US" sz="2000" dirty="0">
                <a:latin typeface="3ds" panose="02000503020000020004" pitchFamily="50" charset="0"/>
              </a:rPr>
              <a:t>Consider that this sculpture is powered by hand cranking</a:t>
            </a: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834957" cy="954107"/>
          </a:xfrm>
          <a:prstGeom prst="rect">
            <a:avLst/>
          </a:prstGeom>
        </p:spPr>
        <p:txBody>
          <a:bodyPr vert="horz" wrap="square" lIns="91440" tIns="45720" rIns="91440" bIns="45720" rtlCol="0">
            <a:spAutoFit/>
          </a:bodyPr>
          <a:lstStyle/>
          <a:p>
            <a:pPr lvl="0">
              <a:spcBef>
                <a:spcPts val="1200"/>
              </a:spcBef>
            </a:pPr>
            <a:r>
              <a:rPr lang="en-US" sz="2000" dirty="0">
                <a:latin typeface="3ds" panose="02000503020000020004" pitchFamily="50" charset="0"/>
              </a:rPr>
              <a:t>Think about the mechanical motion created by the design</a:t>
            </a:r>
          </a:p>
          <a:p>
            <a:pPr marL="0" indent="0" algn="l">
              <a:buNone/>
            </a:pPr>
            <a:endParaRPr lang="en-US" sz="1600" dirty="0">
              <a:effectLst/>
              <a:latin typeface="Segoe UI" panose="020B0502040204020203" pitchFamily="34" charset="0"/>
            </a:endParaRPr>
          </a:p>
        </p:txBody>
      </p:sp>
    </p:spTree>
    <p:extLst>
      <p:ext uri="{BB962C8B-B14F-4D97-AF65-F5344CB8AC3E}">
        <p14:creationId xmlns:p14="http://schemas.microsoft.com/office/powerpoint/2010/main" val="42944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718036"/>
            <a:ext cx="6369518" cy="14219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solidFill>
                  <a:srgbClr val="DA291C"/>
                </a:solidFill>
              </a:rPr>
              <a:t>The template slides in the following section are provided for your convenience. We encourage you to customize this presentation for your needs.</a:t>
            </a:r>
          </a:p>
        </p:txBody>
      </p:sp>
    </p:spTree>
    <p:extLst>
      <p:ext uri="{BB962C8B-B14F-4D97-AF65-F5344CB8AC3E}">
        <p14:creationId xmlns:p14="http://schemas.microsoft.com/office/powerpoint/2010/main" val="40842418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LOREM IPSUM</a:t>
            </a:r>
          </a:p>
          <a:p>
            <a:pPr lvl="1" algn="just">
              <a:spcBef>
                <a:spcPts val="1200"/>
              </a:spcBef>
            </a:pPr>
            <a:r>
              <a:rPr lang="en-US" sz="2000" dirty="0"/>
              <a:t>XXX</a:t>
            </a:r>
          </a:p>
          <a:p>
            <a:pPr marL="0" indent="0" algn="just">
              <a:buFont typeface="Arial" panose="020B0604020202020204" pitchFamily="34" charset="0"/>
              <a:buNone/>
            </a:pPr>
            <a:endParaRPr lang="en-US" sz="2400" b="1" dirty="0">
              <a:solidFill>
                <a:srgbClr val="DA291C"/>
              </a:solidFill>
            </a:endParaRPr>
          </a:p>
        </p:txBody>
      </p:sp>
    </p:spTree>
    <p:extLst>
      <p:ext uri="{BB962C8B-B14F-4D97-AF65-F5344CB8AC3E}">
        <p14:creationId xmlns:p14="http://schemas.microsoft.com/office/powerpoint/2010/main" val="20686839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r>
              <a:rPr lang="en-US" dirty="0">
                <a:latin typeface="3DS V2" pitchFamily="2" charset="0"/>
              </a:rPr>
              <a:t> </a:t>
            </a: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a:solidFill>
                  <a:srgbClr val="DA291C"/>
                </a:solidFill>
                <a:latin typeface="3ds" panose="02000503020000020004" pitchFamily="50" charset="0"/>
              </a:rPr>
              <a:t>CLASS DISCUSSION</a:t>
            </a: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7" y="3931457"/>
            <a:ext cx="4737361" cy="1660198"/>
          </a:xfrm>
          <a:prstGeom prst="rect">
            <a:avLst/>
          </a:prstGeom>
        </p:spPr>
        <p:txBody>
          <a:bodyPr vert="horz" wrap="square" lIns="91440" tIns="45720" rIns="91440" bIns="45720" rtlCol="0">
            <a:noAutofit/>
          </a:bodyPr>
          <a:lstStyle/>
          <a:p>
            <a:r>
              <a:rPr lang="en-US" sz="2400" dirty="0">
                <a:latin typeface="3ds" panose="02000503020000020004" pitchFamily="50" charset="0"/>
              </a:rPr>
              <a:t>Lorem Ipsum</a:t>
            </a:r>
          </a:p>
          <a:p>
            <a:pPr marL="0" indent="0" algn="l">
              <a:buNone/>
            </a:pPr>
            <a:endParaRPr lang="en-US" sz="1600" dirty="0">
              <a:effectLst/>
              <a:latin typeface="Segoe UI" panose="020B0502040204020203" pitchFamily="34" charset="0"/>
            </a:endParaRPr>
          </a:p>
        </p:txBody>
      </p:sp>
      <p:sp>
        <p:nvSpPr>
          <p:cNvPr id="15" name="TextBox 14"/>
          <p:cNvSpPr txBox="1"/>
          <p:nvPr/>
        </p:nvSpPr>
        <p:spPr>
          <a:xfrm>
            <a:off x="6585175" y="3931457"/>
            <a:ext cx="4834957" cy="1660198"/>
          </a:xfrm>
          <a:prstGeom prst="rect">
            <a:avLst/>
          </a:prstGeom>
        </p:spPr>
        <p:txBody>
          <a:bodyPr vert="horz" wrap="square" lIns="91440" tIns="45720" rIns="91440" bIns="45720" rtlCol="0">
            <a:noAutofit/>
          </a:bodyPr>
          <a:lstStyle/>
          <a:p>
            <a:pPr lvl="0">
              <a:spcBef>
                <a:spcPts val="1200"/>
              </a:spcBef>
            </a:pPr>
            <a:r>
              <a:rPr lang="en-US" sz="2400" dirty="0">
                <a:latin typeface="3DS V2" pitchFamily="2" charset="0"/>
              </a:rPr>
              <a:t>Lorem Ipsum</a:t>
            </a: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7" y="2471737"/>
            <a:ext cx="4610032" cy="646331"/>
          </a:xfrm>
          <a:prstGeom prst="rect">
            <a:avLst/>
          </a:prstGeom>
        </p:spPr>
        <p:txBody>
          <a:bodyPr vert="horz" wrap="square" lIns="91440" tIns="45720" rIns="91440" bIns="45720" rtlCol="0">
            <a:spAutoFit/>
          </a:bodyPr>
          <a:lstStyle/>
          <a:p>
            <a:r>
              <a:rPr lang="en-US" sz="2000" dirty="0">
                <a:latin typeface="3ds" panose="02000503020000020004" pitchFamily="50" charset="0"/>
              </a:rPr>
              <a:t>Lorem Ipsum</a:t>
            </a: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834957" cy="646331"/>
          </a:xfrm>
          <a:prstGeom prst="rect">
            <a:avLst/>
          </a:prstGeom>
        </p:spPr>
        <p:txBody>
          <a:bodyPr vert="horz" wrap="square" lIns="91440" tIns="45720" rIns="91440" bIns="45720" rtlCol="0">
            <a:spAutoFit/>
          </a:bodyPr>
          <a:lstStyle/>
          <a:p>
            <a:pPr lvl="0">
              <a:spcBef>
                <a:spcPts val="1200"/>
              </a:spcBef>
            </a:pPr>
            <a:r>
              <a:rPr lang="en-US" sz="2000" dirty="0">
                <a:latin typeface="3ds" panose="02000503020000020004" pitchFamily="50" charset="0"/>
              </a:rPr>
              <a:t>Lorem Ipsum</a:t>
            </a:r>
          </a:p>
          <a:p>
            <a:pPr marL="0" indent="0" algn="l">
              <a:buNone/>
            </a:pPr>
            <a:endParaRPr lang="en-US" sz="1600" dirty="0">
              <a:effectLst/>
              <a:latin typeface="Segoe UI" panose="020B0502040204020203" pitchFamily="34" charset="0"/>
            </a:endParaRPr>
          </a:p>
        </p:txBody>
      </p:sp>
    </p:spTree>
    <p:extLst>
      <p:ext uri="{BB962C8B-B14F-4D97-AF65-F5344CB8AC3E}">
        <p14:creationId xmlns:p14="http://schemas.microsoft.com/office/powerpoint/2010/main" val="29821856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TIMELINE</a:t>
            </a:r>
          </a:p>
        </p:txBody>
      </p:sp>
      <p:sp>
        <p:nvSpPr>
          <p:cNvPr id="7" name="AutoShape 2">
            <a:extLst>
              <a:ext uri="{FF2B5EF4-FFF2-40B4-BE49-F238E27FC236}">
                <a16:creationId xmlns:a16="http://schemas.microsoft.com/office/drawing/2014/main" id="{F427F07E-CE49-4F4A-9AAA-4AF53571F340}"/>
              </a:ext>
            </a:extLst>
          </p:cNvPr>
          <p:cNvSpPr>
            <a:spLocks noChangeAspect="1" noChangeArrowheads="1"/>
          </p:cNvSpPr>
          <p:nvPr/>
        </p:nvSpPr>
        <p:spPr bwMode="auto">
          <a:xfrm>
            <a:off x="6222129" y="312808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9" name="Straight Arrow Connector 8">
            <a:extLst>
              <a:ext uri="{FF2B5EF4-FFF2-40B4-BE49-F238E27FC236}">
                <a16:creationId xmlns:a16="http://schemas.microsoft.com/office/drawing/2014/main" id="{BEF66185-9F91-4EC8-9128-1298B34C24FC}"/>
              </a:ext>
            </a:extLst>
          </p:cNvPr>
          <p:cNvCxnSpPr>
            <a:cxnSpLocks/>
          </p:cNvCxnSpPr>
          <p:nvPr/>
        </p:nvCxnSpPr>
        <p:spPr>
          <a:xfrm>
            <a:off x="478951" y="3722108"/>
            <a:ext cx="1063343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0AA226DA-64B0-48EA-A161-944A34D48717}"/>
              </a:ext>
            </a:extLst>
          </p:cNvPr>
          <p:cNvSpPr/>
          <p:nvPr/>
        </p:nvSpPr>
        <p:spPr>
          <a:xfrm>
            <a:off x="477644" y="1945071"/>
            <a:ext cx="2914198"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400" dirty="0">
                <a:latin typeface="3ds" panose="02000503020000020004" pitchFamily="50" charset="0"/>
              </a:rPr>
              <a:t>XXX</a:t>
            </a:r>
            <a:endParaRPr lang="en-US" sz="1400" dirty="0">
              <a:latin typeface="3DS V2" pitchFamily="2" charset="0"/>
            </a:endParaRPr>
          </a:p>
        </p:txBody>
      </p:sp>
      <p:sp>
        <p:nvSpPr>
          <p:cNvPr id="11" name="Rectangle: Rounded Corners 10">
            <a:extLst>
              <a:ext uri="{FF2B5EF4-FFF2-40B4-BE49-F238E27FC236}">
                <a16:creationId xmlns:a16="http://schemas.microsoft.com/office/drawing/2014/main" id="{AC04415D-8668-4D60-8E54-D85B55206194}"/>
              </a:ext>
            </a:extLst>
          </p:cNvPr>
          <p:cNvSpPr/>
          <p:nvPr/>
        </p:nvSpPr>
        <p:spPr>
          <a:xfrm>
            <a:off x="4112130" y="1945071"/>
            <a:ext cx="2239787"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3" name="Rectangle: Rounded Corners 12">
            <a:extLst>
              <a:ext uri="{FF2B5EF4-FFF2-40B4-BE49-F238E27FC236}">
                <a16:creationId xmlns:a16="http://schemas.microsoft.com/office/drawing/2014/main" id="{38BCDD2C-57F5-419D-8235-F149EE11F46B}"/>
              </a:ext>
            </a:extLst>
          </p:cNvPr>
          <p:cNvSpPr/>
          <p:nvPr/>
        </p:nvSpPr>
        <p:spPr>
          <a:xfrm>
            <a:off x="7055027" y="1945071"/>
            <a:ext cx="2425304"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4" name="Rectangle: Rounded Corners 13">
            <a:extLst>
              <a:ext uri="{FF2B5EF4-FFF2-40B4-BE49-F238E27FC236}">
                <a16:creationId xmlns:a16="http://schemas.microsoft.com/office/drawing/2014/main" id="{23D472B0-3C2B-40CD-86F3-B1C9C0C66219}"/>
              </a:ext>
            </a:extLst>
          </p:cNvPr>
          <p:cNvSpPr/>
          <p:nvPr/>
        </p:nvSpPr>
        <p:spPr>
          <a:xfrm>
            <a:off x="1414950" y="4126194"/>
            <a:ext cx="2602912"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5" name="Rectangle: Rounded Corners 14">
            <a:extLst>
              <a:ext uri="{FF2B5EF4-FFF2-40B4-BE49-F238E27FC236}">
                <a16:creationId xmlns:a16="http://schemas.microsoft.com/office/drawing/2014/main" id="{78BFAEAA-BF44-46C6-8889-D7529C214A11}"/>
              </a:ext>
            </a:extLst>
          </p:cNvPr>
          <p:cNvSpPr/>
          <p:nvPr/>
        </p:nvSpPr>
        <p:spPr>
          <a:xfrm>
            <a:off x="4660823" y="4126194"/>
            <a:ext cx="2239787"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6" name="Rectangle: Rounded Corners 15">
            <a:extLst>
              <a:ext uri="{FF2B5EF4-FFF2-40B4-BE49-F238E27FC236}">
                <a16:creationId xmlns:a16="http://schemas.microsoft.com/office/drawing/2014/main" id="{91939686-AA78-42A7-BF86-59AF33E551AC}"/>
              </a:ext>
            </a:extLst>
          </p:cNvPr>
          <p:cNvSpPr/>
          <p:nvPr/>
        </p:nvSpPr>
        <p:spPr>
          <a:xfrm>
            <a:off x="7561637" y="4126194"/>
            <a:ext cx="2859058"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endParaRPr lang="en-US" sz="1400" dirty="0">
              <a:latin typeface="3DS V2" pitchFamily="2" charset="0"/>
            </a:endParaRPr>
          </a:p>
        </p:txBody>
      </p:sp>
      <p:cxnSp>
        <p:nvCxnSpPr>
          <p:cNvPr id="17" name="Straight Connector 16">
            <a:extLst>
              <a:ext uri="{FF2B5EF4-FFF2-40B4-BE49-F238E27FC236}">
                <a16:creationId xmlns:a16="http://schemas.microsoft.com/office/drawing/2014/main" id="{CE3D7308-A1FB-400B-A50E-2882D02CEF34}"/>
              </a:ext>
            </a:extLst>
          </p:cNvPr>
          <p:cNvCxnSpPr>
            <a:cxnSpLocks/>
          </p:cNvCxnSpPr>
          <p:nvPr/>
        </p:nvCxnSpPr>
        <p:spPr>
          <a:xfrm>
            <a:off x="1276944"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B60E6B3-8A17-42AF-9E8E-A8843281067F}"/>
              </a:ext>
            </a:extLst>
          </p:cNvPr>
          <p:cNvSpPr txBox="1"/>
          <p:nvPr/>
        </p:nvSpPr>
        <p:spPr>
          <a:xfrm>
            <a:off x="343675" y="1559216"/>
            <a:ext cx="627095" cy="430887"/>
          </a:xfrm>
          <a:prstGeom prst="rect">
            <a:avLst/>
          </a:prstGeom>
          <a:noFill/>
        </p:spPr>
        <p:txBody>
          <a:bodyPr wrap="none" rtlCol="0">
            <a:spAutoFit/>
          </a:bodyPr>
          <a:lstStyle/>
          <a:p>
            <a:r>
              <a:rPr lang="en-US" sz="2200" b="1" dirty="0"/>
              <a:t>XXX</a:t>
            </a:r>
          </a:p>
        </p:txBody>
      </p:sp>
      <p:cxnSp>
        <p:nvCxnSpPr>
          <p:cNvPr id="19" name="Straight Connector 18">
            <a:extLst>
              <a:ext uri="{FF2B5EF4-FFF2-40B4-BE49-F238E27FC236}">
                <a16:creationId xmlns:a16="http://schemas.microsoft.com/office/drawing/2014/main" id="{0FE93883-D5B1-47F6-9EB4-751F532F4B04}"/>
              </a:ext>
            </a:extLst>
          </p:cNvPr>
          <p:cNvCxnSpPr>
            <a:cxnSpLocks/>
          </p:cNvCxnSpPr>
          <p:nvPr/>
        </p:nvCxnSpPr>
        <p:spPr>
          <a:xfrm>
            <a:off x="4677861"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9F945BC-2239-43C9-BAC5-D642C5D0850C}"/>
              </a:ext>
            </a:extLst>
          </p:cNvPr>
          <p:cNvSpPr txBox="1"/>
          <p:nvPr/>
        </p:nvSpPr>
        <p:spPr>
          <a:xfrm>
            <a:off x="4030196" y="1559216"/>
            <a:ext cx="627095" cy="430887"/>
          </a:xfrm>
          <a:prstGeom prst="rect">
            <a:avLst/>
          </a:prstGeom>
          <a:noFill/>
        </p:spPr>
        <p:txBody>
          <a:bodyPr wrap="none" rtlCol="0">
            <a:spAutoFit/>
          </a:bodyPr>
          <a:lstStyle/>
          <a:p>
            <a:r>
              <a:rPr lang="en-US" sz="2200" b="1" dirty="0"/>
              <a:t>XXX</a:t>
            </a:r>
          </a:p>
        </p:txBody>
      </p:sp>
      <p:cxnSp>
        <p:nvCxnSpPr>
          <p:cNvPr id="21" name="Straight Connector 20">
            <a:extLst>
              <a:ext uri="{FF2B5EF4-FFF2-40B4-BE49-F238E27FC236}">
                <a16:creationId xmlns:a16="http://schemas.microsoft.com/office/drawing/2014/main" id="{F07E68F8-6B32-46D6-B54A-B921E99E357F}"/>
              </a:ext>
            </a:extLst>
          </p:cNvPr>
          <p:cNvCxnSpPr>
            <a:cxnSpLocks/>
          </p:cNvCxnSpPr>
          <p:nvPr/>
        </p:nvCxnSpPr>
        <p:spPr>
          <a:xfrm>
            <a:off x="7722735"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E2AAAC4-4842-44DA-963B-F8D5EBB77415}"/>
              </a:ext>
            </a:extLst>
          </p:cNvPr>
          <p:cNvSpPr txBox="1"/>
          <p:nvPr/>
        </p:nvSpPr>
        <p:spPr>
          <a:xfrm>
            <a:off x="7055027" y="1559216"/>
            <a:ext cx="627095" cy="430887"/>
          </a:xfrm>
          <a:prstGeom prst="rect">
            <a:avLst/>
          </a:prstGeom>
          <a:noFill/>
        </p:spPr>
        <p:txBody>
          <a:bodyPr wrap="none" rtlCol="0">
            <a:spAutoFit/>
          </a:bodyPr>
          <a:lstStyle/>
          <a:p>
            <a:r>
              <a:rPr lang="en-US" sz="2200" b="1" dirty="0"/>
              <a:t>XXX</a:t>
            </a:r>
          </a:p>
        </p:txBody>
      </p:sp>
      <p:cxnSp>
        <p:nvCxnSpPr>
          <p:cNvPr id="23" name="Straight Connector 22">
            <a:extLst>
              <a:ext uri="{FF2B5EF4-FFF2-40B4-BE49-F238E27FC236}">
                <a16:creationId xmlns:a16="http://schemas.microsoft.com/office/drawing/2014/main" id="{2CCBB96B-F431-419A-A144-C51B02F11058}"/>
              </a:ext>
            </a:extLst>
          </p:cNvPr>
          <p:cNvCxnSpPr>
            <a:cxnSpLocks/>
          </p:cNvCxnSpPr>
          <p:nvPr/>
        </p:nvCxnSpPr>
        <p:spPr>
          <a:xfrm>
            <a:off x="2818459" y="373268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33DC470-A073-44CD-BE32-5FE27BABF3B3}"/>
              </a:ext>
            </a:extLst>
          </p:cNvPr>
          <p:cNvSpPr txBox="1"/>
          <p:nvPr/>
        </p:nvSpPr>
        <p:spPr>
          <a:xfrm>
            <a:off x="1288999" y="5633055"/>
            <a:ext cx="627095" cy="430887"/>
          </a:xfrm>
          <a:prstGeom prst="rect">
            <a:avLst/>
          </a:prstGeom>
          <a:noFill/>
        </p:spPr>
        <p:txBody>
          <a:bodyPr wrap="none" rtlCol="0">
            <a:spAutoFit/>
          </a:bodyPr>
          <a:lstStyle/>
          <a:p>
            <a:r>
              <a:rPr lang="en-US" sz="2200" b="1" dirty="0"/>
              <a:t>XXX</a:t>
            </a:r>
          </a:p>
        </p:txBody>
      </p:sp>
      <p:cxnSp>
        <p:nvCxnSpPr>
          <p:cNvPr id="25" name="Straight Connector 24">
            <a:extLst>
              <a:ext uri="{FF2B5EF4-FFF2-40B4-BE49-F238E27FC236}">
                <a16:creationId xmlns:a16="http://schemas.microsoft.com/office/drawing/2014/main" id="{754F9C9B-5661-4543-932C-DEEFCE737EFE}"/>
              </a:ext>
            </a:extLst>
          </p:cNvPr>
          <p:cNvCxnSpPr>
            <a:cxnSpLocks/>
          </p:cNvCxnSpPr>
          <p:nvPr/>
        </p:nvCxnSpPr>
        <p:spPr>
          <a:xfrm>
            <a:off x="5922790" y="3730700"/>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9201529-4A03-4C0F-9644-9EB428645D68}"/>
              </a:ext>
            </a:extLst>
          </p:cNvPr>
          <p:cNvSpPr txBox="1"/>
          <p:nvPr/>
        </p:nvSpPr>
        <p:spPr>
          <a:xfrm>
            <a:off x="4481958" y="5633055"/>
            <a:ext cx="627095" cy="430887"/>
          </a:xfrm>
          <a:prstGeom prst="rect">
            <a:avLst/>
          </a:prstGeom>
          <a:noFill/>
        </p:spPr>
        <p:txBody>
          <a:bodyPr wrap="none" rtlCol="0">
            <a:spAutoFit/>
          </a:bodyPr>
          <a:lstStyle/>
          <a:p>
            <a:r>
              <a:rPr lang="en-US" sz="2200" b="1" dirty="0"/>
              <a:t>XXX</a:t>
            </a:r>
          </a:p>
        </p:txBody>
      </p:sp>
      <p:cxnSp>
        <p:nvCxnSpPr>
          <p:cNvPr id="27" name="Straight Connector 26">
            <a:extLst>
              <a:ext uri="{FF2B5EF4-FFF2-40B4-BE49-F238E27FC236}">
                <a16:creationId xmlns:a16="http://schemas.microsoft.com/office/drawing/2014/main" id="{613FCA84-4329-4CF5-A4F1-A51E753CE1AA}"/>
              </a:ext>
            </a:extLst>
          </p:cNvPr>
          <p:cNvCxnSpPr>
            <a:cxnSpLocks/>
          </p:cNvCxnSpPr>
          <p:nvPr/>
        </p:nvCxnSpPr>
        <p:spPr>
          <a:xfrm>
            <a:off x="9235158" y="3738142"/>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84BC3A4-ECF3-4337-A2E4-18B58E2BAB2A}"/>
              </a:ext>
            </a:extLst>
          </p:cNvPr>
          <p:cNvSpPr txBox="1"/>
          <p:nvPr/>
        </p:nvSpPr>
        <p:spPr>
          <a:xfrm>
            <a:off x="7543571" y="5633055"/>
            <a:ext cx="627095" cy="430887"/>
          </a:xfrm>
          <a:prstGeom prst="rect">
            <a:avLst/>
          </a:prstGeom>
          <a:noFill/>
        </p:spPr>
        <p:txBody>
          <a:bodyPr wrap="none" rtlCol="0">
            <a:spAutoFit/>
          </a:bodyPr>
          <a:lstStyle/>
          <a:p>
            <a:r>
              <a:rPr lang="en-US" sz="2200" b="1" dirty="0"/>
              <a:t>XXX</a:t>
            </a:r>
          </a:p>
        </p:txBody>
      </p:sp>
    </p:spTree>
    <p:extLst>
      <p:ext uri="{BB962C8B-B14F-4D97-AF65-F5344CB8AC3E}">
        <p14:creationId xmlns:p14="http://schemas.microsoft.com/office/powerpoint/2010/main" val="1286926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BACKGROUND</a:t>
            </a:r>
          </a:p>
        </p:txBody>
      </p:sp>
    </p:spTree>
    <p:extLst>
      <p:ext uri="{BB962C8B-B14F-4D97-AF65-F5344CB8AC3E}">
        <p14:creationId xmlns:p14="http://schemas.microsoft.com/office/powerpoint/2010/main" val="1367332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11066016"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HISTORY</a:t>
            </a:r>
          </a:p>
          <a:p>
            <a:pPr marL="0" indent="0" algn="just">
              <a:buFont typeface="Arial" panose="020B0604020202020204" pitchFamily="34" charset="0"/>
              <a:buNone/>
            </a:pPr>
            <a:r>
              <a:rPr lang="en-US" sz="1600" dirty="0"/>
              <a:t>Kinetic sculptures have existed for centuries, blending motion with storytelling and mechanical ingenuity. In ancient Greece, inventors like Hero of Alexandria built automata powered by falling weights, water, or air to create lifelike movement in temples and theaters.</a:t>
            </a:r>
          </a:p>
          <a:p>
            <a:pPr marL="0" indent="0" algn="just">
              <a:buFont typeface="Arial" panose="020B0604020202020204" pitchFamily="34" charset="0"/>
              <a:buNone/>
            </a:pPr>
            <a:r>
              <a:rPr lang="en-US" sz="1600" dirty="0"/>
              <a:t>During the Islamic Golden Age, engineer Al-</a:t>
            </a:r>
            <a:r>
              <a:rPr lang="en-US" sz="1600" dirty="0" err="1"/>
              <a:t>Jazari</a:t>
            </a:r>
            <a:r>
              <a:rPr lang="en-US" sz="1600" dirty="0"/>
              <a:t> designed intricate water-powered machines—musical automatons, mechanical peacocks, and programmable servants—that showcased early robotics and advanced control systems. </a:t>
            </a:r>
          </a:p>
          <a:p>
            <a:pPr marL="0" indent="0" algn="just">
              <a:buFont typeface="Arial" panose="020B0604020202020204" pitchFamily="34" charset="0"/>
              <a:buNone/>
            </a:pPr>
            <a:r>
              <a:rPr lang="en-US" sz="1600" dirty="0"/>
              <a:t>By the 18th and 19th centuries in Europe, automata flourished—delicate, hand-cranked figures like musicians and dancers used cams, gears, and linkages to animate complex scenes. In the 20th century, artists like Jean </a:t>
            </a:r>
            <a:r>
              <a:rPr lang="en-US" sz="1600" dirty="0" err="1"/>
              <a:t>Tinguely</a:t>
            </a:r>
            <a:r>
              <a:rPr lang="en-US" sz="1600" dirty="0"/>
              <a:t> brought kinetic sculpture into modern art, using motion itself as a creative medium.</a:t>
            </a:r>
          </a:p>
          <a:p>
            <a:pPr marL="0" indent="0" algn="just">
              <a:buFont typeface="Arial" panose="020B0604020202020204" pitchFamily="34" charset="0"/>
              <a:buNone/>
            </a:pPr>
            <a:endParaRPr lang="en-US" sz="2400" b="1" dirty="0">
              <a:solidFill>
                <a:srgbClr val="DA291C"/>
              </a:solidFill>
            </a:endParaRPr>
          </a:p>
        </p:txBody>
      </p:sp>
    </p:spTree>
    <p:extLst>
      <p:ext uri="{BB962C8B-B14F-4D97-AF65-F5344CB8AC3E}">
        <p14:creationId xmlns:p14="http://schemas.microsoft.com/office/powerpoint/2010/main" val="1835321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Group 96">
            <a:extLst>
              <a:ext uri="{FF2B5EF4-FFF2-40B4-BE49-F238E27FC236}">
                <a16:creationId xmlns:a16="http://schemas.microsoft.com/office/drawing/2014/main" id="{5790CE00-782D-E0F9-E256-496219AE2AD4}"/>
              </a:ext>
            </a:extLst>
          </p:cNvPr>
          <p:cNvGrpSpPr/>
          <p:nvPr/>
        </p:nvGrpSpPr>
        <p:grpSpPr>
          <a:xfrm>
            <a:off x="4627618" y="763256"/>
            <a:ext cx="5439796" cy="5637543"/>
            <a:chOff x="4273935" y="771883"/>
            <a:chExt cx="5439796" cy="5637543"/>
          </a:xfrm>
        </p:grpSpPr>
        <p:pic>
          <p:nvPicPr>
            <p:cNvPr id="42" name="Picture 41">
              <a:extLst>
                <a:ext uri="{FF2B5EF4-FFF2-40B4-BE49-F238E27FC236}">
                  <a16:creationId xmlns:a16="http://schemas.microsoft.com/office/drawing/2014/main" id="{9F20E7C9-457E-67AC-6AF6-F13107483068}"/>
                </a:ext>
              </a:extLst>
            </p:cNvPr>
            <p:cNvPicPr>
              <a:picLocks noChangeAspect="1"/>
            </p:cNvPicPr>
            <p:nvPr/>
          </p:nvPicPr>
          <p:blipFill>
            <a:blip r:embed="rId2"/>
            <a:srcRect b="18113"/>
            <a:stretch/>
          </p:blipFill>
          <p:spPr>
            <a:xfrm>
              <a:off x="4462344" y="793630"/>
              <a:ext cx="5251387" cy="5615796"/>
            </a:xfrm>
            <a:prstGeom prst="rect">
              <a:avLst/>
            </a:prstGeom>
          </p:spPr>
        </p:pic>
        <p:cxnSp>
          <p:nvCxnSpPr>
            <p:cNvPr id="44" name="Straight Arrow Connector 43">
              <a:extLst>
                <a:ext uri="{FF2B5EF4-FFF2-40B4-BE49-F238E27FC236}">
                  <a16:creationId xmlns:a16="http://schemas.microsoft.com/office/drawing/2014/main" id="{A6979B3B-1A6D-9241-1163-4166B0AC0D99}"/>
                </a:ext>
              </a:extLst>
            </p:cNvPr>
            <p:cNvCxnSpPr>
              <a:cxnSpLocks/>
            </p:cNvCxnSpPr>
            <p:nvPr/>
          </p:nvCxnSpPr>
          <p:spPr>
            <a:xfrm flipH="1">
              <a:off x="9296030" y="3055174"/>
              <a:ext cx="399330" cy="533385"/>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46" name="Straight Arrow Connector 45">
              <a:extLst>
                <a:ext uri="{FF2B5EF4-FFF2-40B4-BE49-F238E27FC236}">
                  <a16:creationId xmlns:a16="http://schemas.microsoft.com/office/drawing/2014/main" id="{CC142A2C-A669-F487-354F-72404A331D4E}"/>
                </a:ext>
              </a:extLst>
            </p:cNvPr>
            <p:cNvCxnSpPr>
              <a:cxnSpLocks/>
            </p:cNvCxnSpPr>
            <p:nvPr/>
          </p:nvCxnSpPr>
          <p:spPr>
            <a:xfrm flipV="1">
              <a:off x="6266039" y="3664648"/>
              <a:ext cx="740365" cy="166710"/>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47" name="Straight Arrow Connector 46">
              <a:extLst>
                <a:ext uri="{FF2B5EF4-FFF2-40B4-BE49-F238E27FC236}">
                  <a16:creationId xmlns:a16="http://schemas.microsoft.com/office/drawing/2014/main" id="{C340C0F6-D38C-1AAA-243E-5F293D64A856}"/>
                </a:ext>
              </a:extLst>
            </p:cNvPr>
            <p:cNvCxnSpPr>
              <a:cxnSpLocks/>
            </p:cNvCxnSpPr>
            <p:nvPr/>
          </p:nvCxnSpPr>
          <p:spPr>
            <a:xfrm flipV="1">
              <a:off x="6042935" y="5601308"/>
              <a:ext cx="749575" cy="159636"/>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48" name="TextBox 47">
              <a:extLst>
                <a:ext uri="{FF2B5EF4-FFF2-40B4-BE49-F238E27FC236}">
                  <a16:creationId xmlns:a16="http://schemas.microsoft.com/office/drawing/2014/main" id="{0ECC152D-8D7F-71C0-B68C-CFC05B3BE30D}"/>
                </a:ext>
              </a:extLst>
            </p:cNvPr>
            <p:cNvSpPr txBox="1"/>
            <p:nvPr/>
          </p:nvSpPr>
          <p:spPr>
            <a:xfrm>
              <a:off x="5074892" y="5601308"/>
              <a:ext cx="1285702" cy="276999"/>
            </a:xfrm>
            <a:prstGeom prst="rect">
              <a:avLst/>
            </a:prstGeom>
            <a:noFill/>
          </p:spPr>
          <p:txBody>
            <a:bodyPr wrap="square" rtlCol="0">
              <a:spAutoFit/>
            </a:bodyPr>
            <a:lstStyle/>
            <a:p>
              <a:pPr algn="ctr"/>
              <a:r>
                <a:rPr lang="en-US" sz="1200" dirty="0"/>
                <a:t>Stopper</a:t>
              </a:r>
            </a:p>
          </p:txBody>
        </p:sp>
        <p:cxnSp>
          <p:nvCxnSpPr>
            <p:cNvPr id="49" name="Straight Arrow Connector 48">
              <a:extLst>
                <a:ext uri="{FF2B5EF4-FFF2-40B4-BE49-F238E27FC236}">
                  <a16:creationId xmlns:a16="http://schemas.microsoft.com/office/drawing/2014/main" id="{4056864D-8237-A158-218E-F5B832CA6AFF}"/>
                </a:ext>
              </a:extLst>
            </p:cNvPr>
            <p:cNvCxnSpPr>
              <a:cxnSpLocks/>
            </p:cNvCxnSpPr>
            <p:nvPr/>
          </p:nvCxnSpPr>
          <p:spPr>
            <a:xfrm flipV="1">
              <a:off x="6282856" y="5343641"/>
              <a:ext cx="575754" cy="86152"/>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50" name="TextBox 49">
              <a:extLst>
                <a:ext uri="{FF2B5EF4-FFF2-40B4-BE49-F238E27FC236}">
                  <a16:creationId xmlns:a16="http://schemas.microsoft.com/office/drawing/2014/main" id="{34622DCD-9E67-2278-5DF5-494F865344B2}"/>
                </a:ext>
              </a:extLst>
            </p:cNvPr>
            <p:cNvSpPr txBox="1"/>
            <p:nvPr/>
          </p:nvSpPr>
          <p:spPr>
            <a:xfrm>
              <a:off x="5505888" y="5291293"/>
              <a:ext cx="936566" cy="276999"/>
            </a:xfrm>
            <a:prstGeom prst="rect">
              <a:avLst/>
            </a:prstGeom>
            <a:noFill/>
          </p:spPr>
          <p:txBody>
            <a:bodyPr wrap="square" rtlCol="0">
              <a:spAutoFit/>
            </a:bodyPr>
            <a:lstStyle/>
            <a:p>
              <a:pPr algn="ctr"/>
              <a:r>
                <a:rPr lang="en-US" sz="1200" dirty="0"/>
                <a:t>Cam</a:t>
              </a:r>
            </a:p>
          </p:txBody>
        </p:sp>
        <p:cxnSp>
          <p:nvCxnSpPr>
            <p:cNvPr id="51" name="Straight Arrow Connector 50">
              <a:extLst>
                <a:ext uri="{FF2B5EF4-FFF2-40B4-BE49-F238E27FC236}">
                  <a16:creationId xmlns:a16="http://schemas.microsoft.com/office/drawing/2014/main" id="{4C549085-5CA2-4552-A241-5B0CFED5324A}"/>
                </a:ext>
              </a:extLst>
            </p:cNvPr>
            <p:cNvCxnSpPr>
              <a:cxnSpLocks/>
            </p:cNvCxnSpPr>
            <p:nvPr/>
          </p:nvCxnSpPr>
          <p:spPr>
            <a:xfrm flipH="1" flipV="1">
              <a:off x="7221781" y="2555291"/>
              <a:ext cx="573974" cy="613275"/>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52" name="TextBox 51">
              <a:extLst>
                <a:ext uri="{FF2B5EF4-FFF2-40B4-BE49-F238E27FC236}">
                  <a16:creationId xmlns:a16="http://schemas.microsoft.com/office/drawing/2014/main" id="{AB810539-EA91-BE7F-C0EB-882DBD68F814}"/>
                </a:ext>
              </a:extLst>
            </p:cNvPr>
            <p:cNvSpPr txBox="1"/>
            <p:nvPr/>
          </p:nvSpPr>
          <p:spPr>
            <a:xfrm>
              <a:off x="7508243" y="3152001"/>
              <a:ext cx="873148" cy="276999"/>
            </a:xfrm>
            <a:prstGeom prst="rect">
              <a:avLst/>
            </a:prstGeom>
            <a:noFill/>
          </p:spPr>
          <p:txBody>
            <a:bodyPr wrap="square" rtlCol="0">
              <a:spAutoFit/>
            </a:bodyPr>
            <a:lstStyle/>
            <a:p>
              <a:pPr algn="ctr"/>
              <a:r>
                <a:rPr lang="en-US" sz="1200" dirty="0"/>
                <a:t>Links</a:t>
              </a:r>
            </a:p>
          </p:txBody>
        </p:sp>
        <p:cxnSp>
          <p:nvCxnSpPr>
            <p:cNvPr id="53" name="Straight Arrow Connector 52">
              <a:extLst>
                <a:ext uri="{FF2B5EF4-FFF2-40B4-BE49-F238E27FC236}">
                  <a16:creationId xmlns:a16="http://schemas.microsoft.com/office/drawing/2014/main" id="{D599FF9D-450B-447D-E802-230164F63825}"/>
                </a:ext>
              </a:extLst>
            </p:cNvPr>
            <p:cNvCxnSpPr>
              <a:cxnSpLocks/>
            </p:cNvCxnSpPr>
            <p:nvPr/>
          </p:nvCxnSpPr>
          <p:spPr>
            <a:xfrm flipV="1">
              <a:off x="5011947" y="1852589"/>
              <a:ext cx="1624274" cy="749345"/>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54" name="TextBox 53">
              <a:extLst>
                <a:ext uri="{FF2B5EF4-FFF2-40B4-BE49-F238E27FC236}">
                  <a16:creationId xmlns:a16="http://schemas.microsoft.com/office/drawing/2014/main" id="{A8D5A138-5F20-471E-AE58-EE663C2C4E38}"/>
                </a:ext>
              </a:extLst>
            </p:cNvPr>
            <p:cNvSpPr txBox="1"/>
            <p:nvPr/>
          </p:nvSpPr>
          <p:spPr>
            <a:xfrm>
              <a:off x="4273935" y="2480407"/>
              <a:ext cx="1060796" cy="276999"/>
            </a:xfrm>
            <a:prstGeom prst="rect">
              <a:avLst/>
            </a:prstGeom>
            <a:noFill/>
          </p:spPr>
          <p:txBody>
            <a:bodyPr wrap="square" rtlCol="0">
              <a:spAutoFit/>
            </a:bodyPr>
            <a:lstStyle/>
            <a:p>
              <a:pPr algn="ctr"/>
              <a:r>
                <a:rPr lang="en-US" sz="1200" dirty="0"/>
                <a:t>Pins</a:t>
              </a:r>
            </a:p>
          </p:txBody>
        </p:sp>
        <p:sp>
          <p:nvSpPr>
            <p:cNvPr id="55" name="TextBox 54">
              <a:extLst>
                <a:ext uri="{FF2B5EF4-FFF2-40B4-BE49-F238E27FC236}">
                  <a16:creationId xmlns:a16="http://schemas.microsoft.com/office/drawing/2014/main" id="{B114200C-C49B-84C9-DD3F-89A22DB0147D}"/>
                </a:ext>
              </a:extLst>
            </p:cNvPr>
            <p:cNvSpPr txBox="1"/>
            <p:nvPr/>
          </p:nvSpPr>
          <p:spPr>
            <a:xfrm>
              <a:off x="5489071" y="3692858"/>
              <a:ext cx="1060796" cy="276999"/>
            </a:xfrm>
            <a:prstGeom prst="rect">
              <a:avLst/>
            </a:prstGeom>
            <a:noFill/>
          </p:spPr>
          <p:txBody>
            <a:bodyPr wrap="square" rtlCol="0">
              <a:spAutoFit/>
            </a:bodyPr>
            <a:lstStyle/>
            <a:p>
              <a:pPr algn="ctr"/>
              <a:r>
                <a:rPr lang="en-US" sz="1200" dirty="0"/>
                <a:t>Yoke</a:t>
              </a:r>
            </a:p>
          </p:txBody>
        </p:sp>
        <p:cxnSp>
          <p:nvCxnSpPr>
            <p:cNvPr id="56" name="Straight Arrow Connector 55">
              <a:extLst>
                <a:ext uri="{FF2B5EF4-FFF2-40B4-BE49-F238E27FC236}">
                  <a16:creationId xmlns:a16="http://schemas.microsoft.com/office/drawing/2014/main" id="{6EA69898-7CA9-DB24-7DC0-AEDDAF5F4424}"/>
                </a:ext>
              </a:extLst>
            </p:cNvPr>
            <p:cNvCxnSpPr>
              <a:cxnSpLocks/>
            </p:cNvCxnSpPr>
            <p:nvPr/>
          </p:nvCxnSpPr>
          <p:spPr>
            <a:xfrm flipH="1">
              <a:off x="7669559" y="915731"/>
              <a:ext cx="364019" cy="154898"/>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57" name="TextBox 56">
              <a:extLst>
                <a:ext uri="{FF2B5EF4-FFF2-40B4-BE49-F238E27FC236}">
                  <a16:creationId xmlns:a16="http://schemas.microsoft.com/office/drawing/2014/main" id="{4806A6F1-AE64-434A-A43A-418406D0B9DD}"/>
                </a:ext>
              </a:extLst>
            </p:cNvPr>
            <p:cNvSpPr txBox="1"/>
            <p:nvPr/>
          </p:nvSpPr>
          <p:spPr>
            <a:xfrm>
              <a:off x="7689435" y="771883"/>
              <a:ext cx="1060796" cy="276999"/>
            </a:xfrm>
            <a:prstGeom prst="rect">
              <a:avLst/>
            </a:prstGeom>
            <a:noFill/>
          </p:spPr>
          <p:txBody>
            <a:bodyPr wrap="square" rtlCol="0">
              <a:spAutoFit/>
            </a:bodyPr>
            <a:lstStyle/>
            <a:p>
              <a:pPr algn="ctr"/>
              <a:r>
                <a:rPr lang="en-US" sz="1200" dirty="0"/>
                <a:t>Tail</a:t>
              </a:r>
            </a:p>
          </p:txBody>
        </p:sp>
        <p:cxnSp>
          <p:nvCxnSpPr>
            <p:cNvPr id="58" name="Straight Arrow Connector 57">
              <a:extLst>
                <a:ext uri="{FF2B5EF4-FFF2-40B4-BE49-F238E27FC236}">
                  <a16:creationId xmlns:a16="http://schemas.microsoft.com/office/drawing/2014/main" id="{522578B8-47C7-A1FC-BE15-CCA9F99D6018}"/>
                </a:ext>
              </a:extLst>
            </p:cNvPr>
            <p:cNvCxnSpPr>
              <a:cxnSpLocks/>
            </p:cNvCxnSpPr>
            <p:nvPr/>
          </p:nvCxnSpPr>
          <p:spPr>
            <a:xfrm flipH="1">
              <a:off x="6682479" y="1101226"/>
              <a:ext cx="2000340" cy="138656"/>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59" name="TextBox 58">
              <a:extLst>
                <a:ext uri="{FF2B5EF4-FFF2-40B4-BE49-F238E27FC236}">
                  <a16:creationId xmlns:a16="http://schemas.microsoft.com/office/drawing/2014/main" id="{9378737D-C154-10D5-4DBD-90291B48C9F9}"/>
                </a:ext>
              </a:extLst>
            </p:cNvPr>
            <p:cNvSpPr txBox="1"/>
            <p:nvPr/>
          </p:nvSpPr>
          <p:spPr>
            <a:xfrm>
              <a:off x="8343256" y="910382"/>
              <a:ext cx="1060796" cy="276999"/>
            </a:xfrm>
            <a:prstGeom prst="rect">
              <a:avLst/>
            </a:prstGeom>
            <a:noFill/>
          </p:spPr>
          <p:txBody>
            <a:bodyPr wrap="square" rtlCol="0">
              <a:spAutoFit/>
            </a:bodyPr>
            <a:lstStyle/>
            <a:p>
              <a:pPr algn="ctr"/>
              <a:r>
                <a:rPr lang="en-US" sz="1200" dirty="0"/>
                <a:t>   Wings</a:t>
              </a:r>
            </a:p>
          </p:txBody>
        </p:sp>
        <p:cxnSp>
          <p:nvCxnSpPr>
            <p:cNvPr id="60" name="Straight Arrow Connector 59">
              <a:extLst>
                <a:ext uri="{FF2B5EF4-FFF2-40B4-BE49-F238E27FC236}">
                  <a16:creationId xmlns:a16="http://schemas.microsoft.com/office/drawing/2014/main" id="{0857C5CD-6390-CA67-188E-A6B7D1A3A0A5}"/>
                </a:ext>
              </a:extLst>
            </p:cNvPr>
            <p:cNvCxnSpPr>
              <a:cxnSpLocks/>
            </p:cNvCxnSpPr>
            <p:nvPr/>
          </p:nvCxnSpPr>
          <p:spPr>
            <a:xfrm flipH="1">
              <a:off x="8381391" y="1101226"/>
              <a:ext cx="301428" cy="656880"/>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61" name="Straight Arrow Connector 60">
              <a:extLst>
                <a:ext uri="{FF2B5EF4-FFF2-40B4-BE49-F238E27FC236}">
                  <a16:creationId xmlns:a16="http://schemas.microsoft.com/office/drawing/2014/main" id="{24ED7784-7EC9-5258-C06D-F26978CD7F32}"/>
                </a:ext>
              </a:extLst>
            </p:cNvPr>
            <p:cNvCxnSpPr>
              <a:cxnSpLocks/>
            </p:cNvCxnSpPr>
            <p:nvPr/>
          </p:nvCxnSpPr>
          <p:spPr>
            <a:xfrm>
              <a:off x="5161120" y="1515150"/>
              <a:ext cx="1717618" cy="95233"/>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62" name="TextBox 61">
              <a:extLst>
                <a:ext uri="{FF2B5EF4-FFF2-40B4-BE49-F238E27FC236}">
                  <a16:creationId xmlns:a16="http://schemas.microsoft.com/office/drawing/2014/main" id="{1F7AA437-B74F-4B3A-D68C-95A63BBFED60}"/>
                </a:ext>
              </a:extLst>
            </p:cNvPr>
            <p:cNvSpPr txBox="1"/>
            <p:nvPr/>
          </p:nvSpPr>
          <p:spPr>
            <a:xfrm>
              <a:off x="4336846" y="1332825"/>
              <a:ext cx="1060796" cy="276999"/>
            </a:xfrm>
            <a:prstGeom prst="rect">
              <a:avLst/>
            </a:prstGeom>
            <a:noFill/>
          </p:spPr>
          <p:txBody>
            <a:bodyPr wrap="square" rtlCol="0">
              <a:spAutoFit/>
            </a:bodyPr>
            <a:lstStyle/>
            <a:p>
              <a:pPr algn="ctr"/>
              <a:r>
                <a:rPr lang="en-US" sz="1200" dirty="0"/>
                <a:t>Head</a:t>
              </a:r>
            </a:p>
          </p:txBody>
        </p:sp>
        <p:cxnSp>
          <p:nvCxnSpPr>
            <p:cNvPr id="63" name="Straight Arrow Connector 62">
              <a:extLst>
                <a:ext uri="{FF2B5EF4-FFF2-40B4-BE49-F238E27FC236}">
                  <a16:creationId xmlns:a16="http://schemas.microsoft.com/office/drawing/2014/main" id="{58B44B7B-7D30-AFDB-AFAC-1577E503C7B7}"/>
                </a:ext>
              </a:extLst>
            </p:cNvPr>
            <p:cNvCxnSpPr>
              <a:cxnSpLocks/>
            </p:cNvCxnSpPr>
            <p:nvPr/>
          </p:nvCxnSpPr>
          <p:spPr>
            <a:xfrm flipH="1">
              <a:off x="8071382" y="3505455"/>
              <a:ext cx="435237" cy="242548"/>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D1459778-CFF9-7199-0B39-EDBED396DBD2}"/>
                </a:ext>
              </a:extLst>
            </p:cNvPr>
            <p:cNvSpPr txBox="1"/>
            <p:nvPr/>
          </p:nvSpPr>
          <p:spPr>
            <a:xfrm>
              <a:off x="8195694" y="3306442"/>
              <a:ext cx="1060796" cy="276999"/>
            </a:xfrm>
            <a:prstGeom prst="rect">
              <a:avLst/>
            </a:prstGeom>
            <a:noFill/>
          </p:spPr>
          <p:txBody>
            <a:bodyPr wrap="square" rtlCol="0">
              <a:spAutoFit/>
            </a:bodyPr>
            <a:lstStyle/>
            <a:p>
              <a:pPr algn="ctr"/>
              <a:r>
                <a:rPr lang="en-US" sz="1200" dirty="0"/>
                <a:t>Stem</a:t>
              </a:r>
            </a:p>
          </p:txBody>
        </p:sp>
        <p:sp>
          <p:nvSpPr>
            <p:cNvPr id="65" name="TextBox 64">
              <a:extLst>
                <a:ext uri="{FF2B5EF4-FFF2-40B4-BE49-F238E27FC236}">
                  <a16:creationId xmlns:a16="http://schemas.microsoft.com/office/drawing/2014/main" id="{66A72397-E200-9847-8DDC-2C690CD8A3A3}"/>
                </a:ext>
              </a:extLst>
            </p:cNvPr>
            <p:cNvSpPr txBox="1"/>
            <p:nvPr/>
          </p:nvSpPr>
          <p:spPr>
            <a:xfrm>
              <a:off x="4948743" y="2891567"/>
              <a:ext cx="1060796" cy="276999"/>
            </a:xfrm>
            <a:prstGeom prst="rect">
              <a:avLst/>
            </a:prstGeom>
            <a:noFill/>
          </p:spPr>
          <p:txBody>
            <a:bodyPr wrap="square" rtlCol="0">
              <a:spAutoFit/>
            </a:bodyPr>
            <a:lstStyle/>
            <a:p>
              <a:pPr algn="ctr"/>
              <a:r>
                <a:rPr lang="en-US" sz="1200" dirty="0"/>
                <a:t>Flower</a:t>
              </a:r>
            </a:p>
          </p:txBody>
        </p:sp>
        <p:cxnSp>
          <p:nvCxnSpPr>
            <p:cNvPr id="66" name="Straight Arrow Connector 65">
              <a:extLst>
                <a:ext uri="{FF2B5EF4-FFF2-40B4-BE49-F238E27FC236}">
                  <a16:creationId xmlns:a16="http://schemas.microsoft.com/office/drawing/2014/main" id="{DA3B4632-3D17-D120-C1EA-72DCEFC43AAB}"/>
                </a:ext>
              </a:extLst>
            </p:cNvPr>
            <p:cNvCxnSpPr>
              <a:cxnSpLocks/>
            </p:cNvCxnSpPr>
            <p:nvPr/>
          </p:nvCxnSpPr>
          <p:spPr>
            <a:xfrm flipV="1">
              <a:off x="5759303" y="2728038"/>
              <a:ext cx="601291" cy="279986"/>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4A9224FB-047E-1437-0188-F3C0EB2B6B0F}"/>
                </a:ext>
              </a:extLst>
            </p:cNvPr>
            <p:cNvCxnSpPr>
              <a:cxnSpLocks/>
            </p:cNvCxnSpPr>
            <p:nvPr/>
          </p:nvCxnSpPr>
          <p:spPr>
            <a:xfrm flipV="1">
              <a:off x="5011947" y="2017588"/>
              <a:ext cx="2460362" cy="593087"/>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78" name="Connector: Elbow 77">
              <a:extLst>
                <a:ext uri="{FF2B5EF4-FFF2-40B4-BE49-F238E27FC236}">
                  <a16:creationId xmlns:a16="http://schemas.microsoft.com/office/drawing/2014/main" id="{B0B37280-8E69-64DF-0486-D9837B9D9D7F}"/>
                </a:ext>
              </a:extLst>
            </p:cNvPr>
            <p:cNvCxnSpPr>
              <a:cxnSpLocks/>
            </p:cNvCxnSpPr>
            <p:nvPr/>
          </p:nvCxnSpPr>
          <p:spPr>
            <a:xfrm>
              <a:off x="5011947" y="2601934"/>
              <a:ext cx="1994457" cy="415946"/>
            </a:xfrm>
            <a:prstGeom prst="bentConnector3">
              <a:avLst>
                <a:gd name="adj1" fmla="val 74654"/>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F332ACB4-E32B-0D86-F053-5EB3F71320DB}"/>
                </a:ext>
              </a:extLst>
            </p:cNvPr>
            <p:cNvCxnSpPr>
              <a:cxnSpLocks/>
            </p:cNvCxnSpPr>
            <p:nvPr/>
          </p:nvCxnSpPr>
          <p:spPr>
            <a:xfrm flipH="1" flipV="1">
              <a:off x="6922683" y="2649836"/>
              <a:ext cx="871685" cy="506865"/>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grpSp>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KINETIC SCULPTURE TERMINOLOGY</a:t>
            </a:r>
          </a:p>
        </p:txBody>
      </p:sp>
      <p:sp>
        <p:nvSpPr>
          <p:cNvPr id="45" name="TextBox 44">
            <a:extLst>
              <a:ext uri="{FF2B5EF4-FFF2-40B4-BE49-F238E27FC236}">
                <a16:creationId xmlns:a16="http://schemas.microsoft.com/office/drawing/2014/main" id="{12E5CAF1-0579-33B6-909A-91E7C441488B}"/>
              </a:ext>
            </a:extLst>
          </p:cNvPr>
          <p:cNvSpPr txBox="1"/>
          <p:nvPr/>
        </p:nvSpPr>
        <p:spPr>
          <a:xfrm>
            <a:off x="9725425" y="2815748"/>
            <a:ext cx="1060796" cy="276999"/>
          </a:xfrm>
          <a:prstGeom prst="rect">
            <a:avLst/>
          </a:prstGeom>
          <a:noFill/>
        </p:spPr>
        <p:txBody>
          <a:bodyPr wrap="square" rtlCol="0">
            <a:spAutoFit/>
          </a:bodyPr>
          <a:lstStyle/>
          <a:p>
            <a:pPr algn="ctr"/>
            <a:r>
              <a:rPr lang="en-US" sz="1200" dirty="0"/>
              <a:t>Crank</a:t>
            </a:r>
          </a:p>
        </p:txBody>
      </p:sp>
      <p:sp>
        <p:nvSpPr>
          <p:cNvPr id="96" name="Content Placeholder 2">
            <a:extLst>
              <a:ext uri="{FF2B5EF4-FFF2-40B4-BE49-F238E27FC236}">
                <a16:creationId xmlns:a16="http://schemas.microsoft.com/office/drawing/2014/main" id="{57A3B3DE-F9DC-E525-5DBA-6E9291E603A9}"/>
              </a:ext>
            </a:extLst>
          </p:cNvPr>
          <p:cNvSpPr txBox="1">
            <a:spLocks/>
          </p:cNvSpPr>
          <p:nvPr/>
        </p:nvSpPr>
        <p:spPr>
          <a:xfrm>
            <a:off x="32582" y="2048340"/>
            <a:ext cx="4362647"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spcBef>
                <a:spcPts val="1200"/>
              </a:spcBef>
              <a:buNone/>
            </a:pPr>
            <a:r>
              <a:rPr lang="en-US" sz="1600" dirty="0"/>
              <a:t>The </a:t>
            </a:r>
            <a:r>
              <a:rPr lang="en-US" sz="1600" b="1" dirty="0"/>
              <a:t>Scotch Yoke Mechanism </a:t>
            </a:r>
            <a:r>
              <a:rPr lang="en-US" sz="1600" dirty="0"/>
              <a:t>is a mechanical linkage that converts rotary motion into linear motion (or vice versa) in a smooth, continuous way. </a:t>
            </a:r>
          </a:p>
          <a:p>
            <a:pPr marL="457200" lvl="1" indent="0">
              <a:spcBef>
                <a:spcPts val="1200"/>
              </a:spcBef>
              <a:buNone/>
            </a:pPr>
            <a:r>
              <a:rPr lang="en-US" sz="1600" dirty="0"/>
              <a:t>In this design, a rotating crank drives a sliding yoke, which is connected to the wings via linkages. </a:t>
            </a:r>
          </a:p>
          <a:p>
            <a:pPr marL="457200" lvl="1" indent="0">
              <a:spcBef>
                <a:spcPts val="1200"/>
              </a:spcBef>
              <a:buNone/>
            </a:pPr>
            <a:r>
              <a:rPr lang="en-US" sz="1600" dirty="0"/>
              <a:t>As the crank rotates, the yoke moves back and forth, translating the motion into symmetrical up-and-down flapping of the wings.</a:t>
            </a:r>
            <a:endParaRPr lang="en-US" sz="1600" b="1" dirty="0">
              <a:solidFill>
                <a:srgbClr val="DA291C"/>
              </a:solidFill>
            </a:endParaRPr>
          </a:p>
        </p:txBody>
      </p:sp>
    </p:spTree>
    <p:extLst>
      <p:ext uri="{BB962C8B-B14F-4D97-AF65-F5344CB8AC3E}">
        <p14:creationId xmlns:p14="http://schemas.microsoft.com/office/powerpoint/2010/main" val="1272713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11125200" cy="61721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DESIGN TERMINOLOGY</a:t>
            </a:r>
          </a:p>
          <a:p>
            <a:pPr lvl="1" algn="just">
              <a:spcBef>
                <a:spcPts val="1200"/>
              </a:spcBef>
            </a:pPr>
            <a:endParaRPr lang="en-US" sz="900" dirty="0"/>
          </a:p>
          <a:p>
            <a:pPr marL="457200" lvl="1" indent="0" algn="just">
              <a:spcBef>
                <a:spcPts val="1200"/>
              </a:spcBef>
              <a:buNone/>
            </a:pPr>
            <a:r>
              <a:rPr lang="en-US" sz="1600" dirty="0">
                <a:latin typeface="3ds SemiBold" panose="02000503020000020004" pitchFamily="50" charset="0"/>
              </a:rPr>
              <a:t>Design Intent</a:t>
            </a:r>
            <a:r>
              <a:rPr lang="en-US" sz="1600" dirty="0"/>
              <a:t> – In CAD modeling terms, Design Intent is how your model behaves when dimensions are modified. An example of design intent is how you create and dimension a hole in a block. In product design terms, Design Intent is how a product should look, function and feel to the user.</a:t>
            </a:r>
          </a:p>
          <a:p>
            <a:pPr lvl="1" algn="just">
              <a:spcBef>
                <a:spcPts val="1200"/>
              </a:spcBef>
            </a:pPr>
            <a:endParaRPr lang="en-US" sz="1600" dirty="0"/>
          </a:p>
          <a:p>
            <a:pPr marL="457200" lvl="1" indent="0" algn="just">
              <a:spcBef>
                <a:spcPts val="1200"/>
              </a:spcBef>
              <a:buNone/>
            </a:pPr>
            <a:r>
              <a:rPr lang="en-US" sz="1600" dirty="0">
                <a:latin typeface="3ds SemiBold" panose="02000503020000020004" pitchFamily="50" charset="0"/>
              </a:rPr>
              <a:t>Additive Manufacturing</a:t>
            </a:r>
            <a:r>
              <a:rPr lang="en-US" sz="1600" dirty="0"/>
              <a:t> – The construction of a 3D object by adding material layer by layer. 3D printing is an additive manufacturing process.</a:t>
            </a:r>
          </a:p>
          <a:p>
            <a:pPr lvl="1" algn="just">
              <a:spcBef>
                <a:spcPts val="1200"/>
              </a:spcBef>
            </a:pPr>
            <a:endParaRPr lang="en-US" sz="1600" dirty="0"/>
          </a:p>
          <a:p>
            <a:pPr marL="457200" lvl="1" indent="0" algn="just">
              <a:spcBef>
                <a:spcPts val="1200"/>
              </a:spcBef>
              <a:buNone/>
            </a:pPr>
            <a:r>
              <a:rPr lang="en-US" sz="1600" dirty="0">
                <a:latin typeface="3ds SemiBold" panose="02000503020000020004" pitchFamily="50" charset="0"/>
              </a:rPr>
              <a:t>DFM/DFAM </a:t>
            </a:r>
            <a:r>
              <a:rPr lang="en-US" sz="1600" dirty="0"/>
              <a:t>– Design for Manufacturing or Design For Additive Manufacturing. In this activity, it is important to consider the material and capabilities of the 3D printer in order to achieve a functional design with minimal waste.</a:t>
            </a:r>
          </a:p>
          <a:p>
            <a:pPr lvl="1" algn="just">
              <a:spcBef>
                <a:spcPts val="1200"/>
              </a:spcBef>
            </a:pPr>
            <a:endParaRPr lang="en-US" sz="1600" dirty="0"/>
          </a:p>
          <a:p>
            <a:pPr marL="457200" lvl="1" indent="0" algn="just">
              <a:spcBef>
                <a:spcPts val="1200"/>
              </a:spcBef>
              <a:buNone/>
            </a:pPr>
            <a:r>
              <a:rPr lang="en-US" sz="1600" dirty="0">
                <a:latin typeface="3ds SemiBold" panose="02000503020000020004" pitchFamily="50" charset="0"/>
              </a:rPr>
              <a:t>Nesting</a:t>
            </a:r>
            <a:r>
              <a:rPr lang="en-US" sz="1600" dirty="0"/>
              <a:t> – In manufacturing, nesting refers to laying out cutting patterns on raw material to minimizing waste during manufacturing processes, such as laser cutting. In 3D printing, it is the process of laying out parts to fit on the bed of the 3D printer to print several components at one time.</a:t>
            </a:r>
          </a:p>
          <a:p>
            <a:pPr marL="0" indent="0" algn="just">
              <a:buFont typeface="Arial" panose="020B0604020202020204" pitchFamily="34" charset="0"/>
              <a:buNone/>
            </a:pPr>
            <a:endParaRPr lang="en-US" sz="2400" b="1" dirty="0">
              <a:solidFill>
                <a:srgbClr val="DA291C"/>
              </a:solidFill>
            </a:endParaRPr>
          </a:p>
        </p:txBody>
      </p:sp>
    </p:spTree>
    <p:extLst>
      <p:ext uri="{BB962C8B-B14F-4D97-AF65-F5344CB8AC3E}">
        <p14:creationId xmlns:p14="http://schemas.microsoft.com/office/powerpoint/2010/main" val="1682592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PROJECT DESIGN INTENT</a:t>
            </a:r>
          </a:p>
          <a:p>
            <a:pPr lvl="1" algn="just">
              <a:spcBef>
                <a:spcPts val="1200"/>
              </a:spcBef>
            </a:pPr>
            <a:r>
              <a:rPr lang="en-US" sz="2000" dirty="0"/>
              <a:t>3D Printed</a:t>
            </a:r>
          </a:p>
          <a:p>
            <a:pPr lvl="1" algn="just">
              <a:spcBef>
                <a:spcPts val="1200"/>
              </a:spcBef>
            </a:pPr>
            <a:r>
              <a:rPr lang="en-US" sz="2000" dirty="0"/>
              <a:t>Snap together assembly, no adhesives</a:t>
            </a:r>
          </a:p>
          <a:p>
            <a:pPr lvl="1" algn="just">
              <a:spcBef>
                <a:spcPts val="1200"/>
              </a:spcBef>
            </a:pPr>
            <a:r>
              <a:rPr lang="en-US" sz="2000" dirty="0"/>
              <a:t>Powered by crank</a:t>
            </a:r>
          </a:p>
          <a:p>
            <a:pPr lvl="1" algn="just">
              <a:spcBef>
                <a:spcPts val="1200"/>
              </a:spcBef>
            </a:pPr>
            <a:r>
              <a:rPr lang="en-US" sz="2000" dirty="0"/>
              <a:t>Fully functional assembly</a:t>
            </a:r>
          </a:p>
          <a:p>
            <a:pPr marL="0" indent="0" algn="just">
              <a:buFont typeface="Arial" panose="020B0604020202020204" pitchFamily="34" charset="0"/>
              <a:buNone/>
            </a:pPr>
            <a:endParaRPr lang="en-US" sz="2400" b="1" dirty="0">
              <a:solidFill>
                <a:srgbClr val="DA291C"/>
              </a:solidFill>
            </a:endParaRPr>
          </a:p>
        </p:txBody>
      </p:sp>
    </p:spTree>
    <p:extLst>
      <p:ext uri="{BB962C8B-B14F-4D97-AF65-F5344CB8AC3E}">
        <p14:creationId xmlns:p14="http://schemas.microsoft.com/office/powerpoint/2010/main" val="3267656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584333"/>
            <a:ext cx="6067037" cy="16893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COMPONENT</a:t>
            </a:r>
          </a:p>
          <a:p>
            <a:pPr marL="0" indent="0" algn="ctr">
              <a:buFont typeface="Arial" panose="020B0604020202020204" pitchFamily="34" charset="0"/>
              <a:buNone/>
            </a:pPr>
            <a:r>
              <a:rPr lang="en-US" sz="5400" b="1" dirty="0">
                <a:solidFill>
                  <a:srgbClr val="DA291C"/>
                </a:solidFill>
              </a:rPr>
              <a:t>DESIGN</a:t>
            </a:r>
          </a:p>
        </p:txBody>
      </p:sp>
    </p:spTree>
    <p:extLst>
      <p:ext uri="{BB962C8B-B14F-4D97-AF65-F5344CB8AC3E}">
        <p14:creationId xmlns:p14="http://schemas.microsoft.com/office/powerpoint/2010/main" val="711245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433965"/>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BUTTERFLY LEFT WING</a:t>
            </a:r>
          </a:p>
        </p:txBody>
      </p:sp>
      <p:sp>
        <p:nvSpPr>
          <p:cNvPr id="3" name="TextBox 2"/>
          <p:cNvSpPr txBox="1"/>
          <p:nvPr/>
        </p:nvSpPr>
        <p:spPr>
          <a:xfrm>
            <a:off x="899409" y="1665506"/>
            <a:ext cx="4426527" cy="4278094"/>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buFont typeface="Arial" panose="020B0604020202020204" pitchFamily="34" charset="0"/>
              <a:buChar char="•"/>
            </a:pPr>
            <a:r>
              <a:rPr lang="en-US" sz="1600" b="0" dirty="0">
                <a:solidFill>
                  <a:schemeClr val="tx1"/>
                </a:solidFill>
                <a:latin typeface="3ds" panose="02000503020000020004" pitchFamily="50" charset="0"/>
              </a:rPr>
              <a:t>The left and right  wings are symmetrical until the center connection is split.</a:t>
            </a:r>
          </a:p>
          <a:p>
            <a:pPr marL="285750" indent="-285750">
              <a:buFont typeface="Arial" panose="020B0604020202020204" pitchFamily="34" charset="0"/>
              <a:buChar char="•"/>
            </a:pPr>
            <a:r>
              <a:rPr lang="en-US" sz="1600" b="0" dirty="0">
                <a:solidFill>
                  <a:schemeClr val="tx1"/>
                </a:solidFill>
                <a:latin typeface="3ds" panose="02000503020000020004" pitchFamily="50" charset="0"/>
              </a:rPr>
              <a:t>The left wing features two axle mounts spaced to hold the right wing’s single mount between them, allowing both wings to rotate around a shared pivot.</a:t>
            </a:r>
          </a:p>
          <a:p>
            <a:pPr algn="l"/>
            <a:endParaRPr lang="en-US" sz="1600" b="1"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Minimal support is needed, link tab and Axle mount require small amounts due to their overhangs.</a:t>
            </a:r>
          </a:p>
          <a:p>
            <a:pPr marL="285750" indent="-285750" algn="l">
              <a:buFont typeface="Arial" panose="020B0604020202020204" pitchFamily="34" charset="0"/>
              <a:buChar char="•"/>
            </a:pPr>
            <a:r>
              <a:rPr lang="en-US" sz="1600" dirty="0">
                <a:latin typeface="3ds" panose="02000503020000020004" pitchFamily="50" charset="0"/>
              </a:rPr>
              <a:t>Orient so that the top flat face is on the build plate. Can still be nested to print several at one time with proper orientation.</a:t>
            </a:r>
          </a:p>
          <a:p>
            <a:pPr algn="l"/>
            <a:endParaRPr lang="en-US" sz="1600" dirty="0">
              <a:latin typeface="3ds" panose="02000503020000020004" pitchFamily="50" charset="0"/>
            </a:endParaRPr>
          </a:p>
        </p:txBody>
      </p:sp>
      <p:pic>
        <p:nvPicPr>
          <p:cNvPr id="6" name="Picture 5">
            <a:extLst>
              <a:ext uri="{FF2B5EF4-FFF2-40B4-BE49-F238E27FC236}">
                <a16:creationId xmlns:a16="http://schemas.microsoft.com/office/drawing/2014/main" id="{20F05DB4-03AF-C6B6-F030-3AE376B5C0F8}"/>
              </a:ext>
            </a:extLst>
          </p:cNvPr>
          <p:cNvPicPr>
            <a:picLocks noChangeAspect="1"/>
          </p:cNvPicPr>
          <p:nvPr/>
        </p:nvPicPr>
        <p:blipFill>
          <a:blip r:embed="rId2"/>
          <a:stretch>
            <a:fillRect/>
          </a:stretch>
        </p:blipFill>
        <p:spPr>
          <a:xfrm>
            <a:off x="5824235" y="1665506"/>
            <a:ext cx="5048631" cy="3686739"/>
          </a:xfrm>
          <a:prstGeom prst="rect">
            <a:avLst/>
          </a:prstGeom>
        </p:spPr>
      </p:pic>
    </p:spTree>
    <p:extLst>
      <p:ext uri="{BB962C8B-B14F-4D97-AF65-F5344CB8AC3E}">
        <p14:creationId xmlns:p14="http://schemas.microsoft.com/office/powerpoint/2010/main" val="18538828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3DS V2 Condensed"/>
        <a:ea typeface=""/>
        <a:cs typeface=""/>
      </a:majorFont>
      <a:minorFont>
        <a:latin typeface="3DS V2 Light Condense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marL="0" indent="0" algn="l">
          <a:buNone/>
          <a:defRPr sz="1600" dirty="0">
            <a:effectLst/>
            <a:latin typeface="Segoe UI" panose="020B0502040204020203" pitchFamily="34" charset="0"/>
          </a:defRPr>
        </a:defPPr>
      </a:lstStyle>
    </a:txDef>
  </a:objectDefaults>
  <a:extraClrSchemeLst/>
  <a:extLst>
    <a:ext uri="{05A4C25C-085E-4340-85A3-A5531E510DB2}">
      <thm15:themeFamily xmlns:thm15="http://schemas.microsoft.com/office/thememl/2012/main" name="Presentation template.potx" id="{D4BA1B67-1FB0-4110-8F7C-A088F94AC8AC}" vid="{74BDF6FA-2131-4E04-BF65-04C3576DBB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 template</Template>
  <TotalTime>17486</TotalTime>
  <Words>1611</Words>
  <Application>Microsoft Office PowerPoint</Application>
  <PresentationFormat>Widescreen</PresentationFormat>
  <Paragraphs>211</Paragraphs>
  <Slides>29</Slides>
  <Notes>0</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3ds</vt:lpstr>
      <vt:lpstr>3ds Light</vt:lpstr>
      <vt:lpstr>3ds SemiBold</vt:lpstr>
      <vt:lpstr>3DS V2</vt:lpstr>
      <vt:lpstr>3DS V2 Light Condensed</vt:lpstr>
      <vt:lpstr>Arial</vt:lpstr>
      <vt:lpstr>Calibri</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KineticSculptures-Presentation</dc:title>
  <dc:creator>David Brown</dc:creator>
  <cp:lastModifiedBy>ROUSSEAU Joe</cp:lastModifiedBy>
  <cp:revision>239</cp:revision>
  <dcterms:created xsi:type="dcterms:W3CDTF">2024-08-16T20:07:52Z</dcterms:created>
  <dcterms:modified xsi:type="dcterms:W3CDTF">2025-08-15T09:39:25Z</dcterms:modified>
</cp:coreProperties>
</file>