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3" r:id="rId2"/>
    <p:sldId id="322" r:id="rId3"/>
    <p:sldId id="257" r:id="rId4"/>
    <p:sldId id="344" r:id="rId5"/>
    <p:sldId id="346" r:id="rId6"/>
    <p:sldId id="288" r:id="rId7"/>
    <p:sldId id="328" r:id="rId8"/>
    <p:sldId id="351" r:id="rId9"/>
    <p:sldId id="323" r:id="rId10"/>
    <p:sldId id="343" r:id="rId11"/>
    <p:sldId id="348" r:id="rId12"/>
    <p:sldId id="332" r:id="rId13"/>
    <p:sldId id="336" r:id="rId14"/>
    <p:sldId id="347" r:id="rId15"/>
    <p:sldId id="349" r:id="rId16"/>
    <p:sldId id="350" r:id="rId17"/>
    <p:sldId id="330" r:id="rId18"/>
    <p:sldId id="331" r:id="rId19"/>
    <p:sldId id="337" r:id="rId20"/>
    <p:sldId id="315" r:id="rId21"/>
    <p:sldId id="352" r:id="rId22"/>
    <p:sldId id="324" r:id="rId23"/>
    <p:sldId id="353" r:id="rId24"/>
    <p:sldId id="354" r:id="rId25"/>
    <p:sldId id="333" r:id="rId26"/>
    <p:sldId id="335" r:id="rId27"/>
    <p:sldId id="334" r:id="rId28"/>
    <p:sldId id="338" r:id="rId29"/>
    <p:sldId id="319" r:id="rId30"/>
    <p:sldId id="340" r:id="rId31"/>
    <p:sldId id="342" r:id="rId32"/>
    <p:sldId id="341" r:id="rId33"/>
    <p:sldId id="33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9374A5B-E88E-4D2B-9855-806385D0ABC3}">
          <p14:sldIdLst>
            <p14:sldId id="273"/>
            <p14:sldId id="322"/>
            <p14:sldId id="257"/>
            <p14:sldId id="344"/>
            <p14:sldId id="346"/>
            <p14:sldId id="288"/>
            <p14:sldId id="328"/>
            <p14:sldId id="351"/>
            <p14:sldId id="323"/>
            <p14:sldId id="343"/>
            <p14:sldId id="348"/>
            <p14:sldId id="332"/>
            <p14:sldId id="336"/>
            <p14:sldId id="347"/>
            <p14:sldId id="349"/>
            <p14:sldId id="350"/>
            <p14:sldId id="330"/>
            <p14:sldId id="331"/>
            <p14:sldId id="337"/>
            <p14:sldId id="315"/>
            <p14:sldId id="352"/>
            <p14:sldId id="324"/>
            <p14:sldId id="353"/>
            <p14:sldId id="354"/>
            <p14:sldId id="333"/>
            <p14:sldId id="335"/>
            <p14:sldId id="334"/>
            <p14:sldId id="338"/>
            <p14:sldId id="319"/>
          </p14:sldIdLst>
        </p14:section>
        <p14:section name="Template Slides" id="{A382962C-4976-4DAC-9F47-D8ABCD1BA776}">
          <p14:sldIdLst>
            <p14:sldId id="340"/>
            <p14:sldId id="342"/>
            <p14:sldId id="341"/>
            <p14:sldId id="33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4" autoAdjust="0"/>
    <p:restoredTop sz="94883" autoAdjust="0"/>
  </p:normalViewPr>
  <p:slideViewPr>
    <p:cSldViewPr snapToGrid="0">
      <p:cViewPr varScale="1">
        <p:scale>
          <a:sx n="78" d="100"/>
          <a:sy n="78" d="100"/>
        </p:scale>
        <p:origin x="104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6</a:t>
            </a:fld>
            <a:endParaRPr lang="en-US"/>
          </a:p>
        </p:txBody>
      </p:sp>
    </p:spTree>
    <p:extLst>
      <p:ext uri="{BB962C8B-B14F-4D97-AF65-F5344CB8AC3E}">
        <p14:creationId xmlns:p14="http://schemas.microsoft.com/office/powerpoint/2010/main" val="2235494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8514B47-97CB-422C-8F57-7EB54F47A19B}" type="slidenum">
              <a:rPr lang="en-US" smtClean="0"/>
              <a:t>11</a:t>
            </a:fld>
            <a:endParaRPr lang="en-US"/>
          </a:p>
        </p:txBody>
      </p:sp>
    </p:spTree>
    <p:extLst>
      <p:ext uri="{BB962C8B-B14F-4D97-AF65-F5344CB8AC3E}">
        <p14:creationId xmlns:p14="http://schemas.microsoft.com/office/powerpoint/2010/main" val="2084080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CLICK TO EDIT MASTER TEXT STYLES</a:t>
            </a:r>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6" cstate="hq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8"/>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7328" y="182880"/>
            <a:ext cx="2663194" cy="320040"/>
          </a:xfrm>
          <a:prstGeom prst="rect">
            <a:avLst/>
          </a:prstGeom>
        </p:spPr>
      </p:pic>
    </p:spTree>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red play set&#10;&#10;AI-generated content may be incorrect.">
            <a:extLst>
              <a:ext uri="{FF2B5EF4-FFF2-40B4-BE49-F238E27FC236}">
                <a16:creationId xmlns:a16="http://schemas.microsoft.com/office/drawing/2014/main" id="{8EC6308C-2E36-30D0-78E2-A8D69E9119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1425" y="1493990"/>
            <a:ext cx="7652856" cy="4304732"/>
          </a:xfrm>
          <a:prstGeom prst="rect">
            <a:avLst/>
          </a:prstGeom>
        </p:spPr>
      </p:pic>
      <p:sp>
        <p:nvSpPr>
          <p:cNvPr id="12" name="TextBox 11">
            <a:extLst>
              <a:ext uri="{FF2B5EF4-FFF2-40B4-BE49-F238E27FC236}">
                <a16:creationId xmlns:a16="http://schemas.microsoft.com/office/drawing/2014/main" id="{042E334C-153D-4864-A903-C4F12DD41333}"/>
              </a:ext>
            </a:extLst>
          </p:cNvPr>
          <p:cNvSpPr txBox="1"/>
          <p:nvPr/>
        </p:nvSpPr>
        <p:spPr>
          <a:xfrm>
            <a:off x="-1" y="1323118"/>
            <a:ext cx="5219701" cy="769441"/>
          </a:xfrm>
          <a:prstGeom prst="rect">
            <a:avLst/>
          </a:prstGeom>
          <a:noFill/>
        </p:spPr>
        <p:txBody>
          <a:bodyPr wrap="square" rtlCol="0">
            <a:spAutoFit/>
          </a:bodyPr>
          <a:lstStyle/>
          <a:p>
            <a:pPr algn="ctr"/>
            <a:r>
              <a:rPr lang="en-US" sz="4400" dirty="0">
                <a:solidFill>
                  <a:srgbClr val="DA291C"/>
                </a:solidFill>
                <a:latin typeface="3ds" panose="02000503020000020004" pitchFamily="50" charset="0"/>
              </a:rPr>
              <a:t>DESIGN PROJECT</a:t>
            </a: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sp>
        <p:nvSpPr>
          <p:cNvPr id="16" name="TextBox 15">
            <a:extLst>
              <a:ext uri="{FF2B5EF4-FFF2-40B4-BE49-F238E27FC236}">
                <a16:creationId xmlns:a16="http://schemas.microsoft.com/office/drawing/2014/main" id="{BFBEA6B0-A13F-42EB-B1A2-32498C53EA4B}"/>
              </a:ext>
            </a:extLst>
          </p:cNvPr>
          <p:cNvSpPr txBox="1"/>
          <p:nvPr/>
        </p:nvSpPr>
        <p:spPr>
          <a:xfrm>
            <a:off x="766921" y="3438055"/>
            <a:ext cx="3672459" cy="707886"/>
          </a:xfrm>
          <a:prstGeom prst="rect">
            <a:avLst/>
          </a:prstGeom>
          <a:noFill/>
        </p:spPr>
        <p:txBody>
          <a:bodyPr wrap="square" rtlCol="0">
            <a:spAutoFit/>
          </a:bodyPr>
          <a:lstStyle/>
          <a:p>
            <a:pPr algn="ctr"/>
            <a:r>
              <a:rPr lang="en-US" sz="4000" dirty="0">
                <a:solidFill>
                  <a:srgbClr val="DA291C"/>
                </a:solidFill>
                <a:latin typeface="3ds" panose="02000503020000020004" pitchFamily="50" charset="0"/>
              </a:rPr>
              <a:t>MARBLE RUN</a:t>
            </a: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609600"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184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100061-8012-7D90-C8B9-D028FC47608E}"/>
              </a:ext>
            </a:extLst>
          </p:cNvPr>
          <p:cNvPicPr>
            <a:picLocks noChangeAspect="1"/>
          </p:cNvPicPr>
          <p:nvPr/>
        </p:nvPicPr>
        <p:blipFill>
          <a:blip r:embed="rId2">
            <a:alphaModFix/>
          </a:blip>
          <a:stretch>
            <a:fillRect/>
          </a:stretch>
        </p:blipFill>
        <p:spPr>
          <a:xfrm>
            <a:off x="6406692" y="2732458"/>
            <a:ext cx="2729723" cy="2131619"/>
          </a:xfrm>
          <a:prstGeom prst="rect">
            <a:avLst/>
          </a:prstGeom>
        </p:spPr>
      </p:pic>
      <p:pic>
        <p:nvPicPr>
          <p:cNvPr id="20" name="Picture 19">
            <a:extLst>
              <a:ext uri="{FF2B5EF4-FFF2-40B4-BE49-F238E27FC236}">
                <a16:creationId xmlns:a16="http://schemas.microsoft.com/office/drawing/2014/main" id="{6E51C854-88B6-CCDB-A105-4E91725865EC}"/>
              </a:ext>
            </a:extLst>
          </p:cNvPr>
          <p:cNvPicPr>
            <a:picLocks noChangeAspect="1"/>
          </p:cNvPicPr>
          <p:nvPr/>
        </p:nvPicPr>
        <p:blipFill>
          <a:blip r:embed="rId3"/>
          <a:stretch>
            <a:fillRect/>
          </a:stretch>
        </p:blipFill>
        <p:spPr>
          <a:xfrm>
            <a:off x="3480237" y="2666504"/>
            <a:ext cx="2349672" cy="2197573"/>
          </a:xfrm>
          <a:prstGeom prst="rect">
            <a:avLst/>
          </a:prstGeom>
        </p:spPr>
      </p:pic>
      <p:sp>
        <p:nvSpPr>
          <p:cNvPr id="10" name="Content Placeholder 3">
            <a:extLst>
              <a:ext uri="{FF2B5EF4-FFF2-40B4-BE49-F238E27FC236}">
                <a16:creationId xmlns:a16="http://schemas.microsoft.com/office/drawing/2014/main" id="{03BDF063-885B-4EC0-86A2-3DB4AD17CD6B}"/>
              </a:ext>
            </a:extLst>
          </p:cNvPr>
          <p:cNvSpPr txBox="1">
            <a:spLocks/>
          </p:cNvSpPr>
          <p:nvPr/>
        </p:nvSpPr>
        <p:spPr>
          <a:xfrm>
            <a:off x="457200" y="914400"/>
            <a:ext cx="3927114" cy="4854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600" b="1" cap="all" dirty="0">
                <a:solidFill>
                  <a:srgbClr val="D9291C"/>
                </a:solidFill>
                <a:latin typeface="3ds" panose="02000503020000020004" pitchFamily="50" charset="0"/>
              </a:rPr>
              <a:t>Marble Run Components</a:t>
            </a:r>
          </a:p>
          <a:p>
            <a:endParaRPr lang="en-US" sz="1400" dirty="0"/>
          </a:p>
        </p:txBody>
      </p:sp>
      <p:pic>
        <p:nvPicPr>
          <p:cNvPr id="25" name="Picture 24">
            <a:extLst>
              <a:ext uri="{FF2B5EF4-FFF2-40B4-BE49-F238E27FC236}">
                <a16:creationId xmlns:a16="http://schemas.microsoft.com/office/drawing/2014/main" id="{704BB256-FF06-9FF9-3C1B-54FE7553A81B}"/>
              </a:ext>
            </a:extLst>
          </p:cNvPr>
          <p:cNvPicPr>
            <a:picLocks noChangeAspect="1"/>
          </p:cNvPicPr>
          <p:nvPr/>
        </p:nvPicPr>
        <p:blipFill>
          <a:blip r:embed="rId4"/>
          <a:stretch>
            <a:fillRect/>
          </a:stretch>
        </p:blipFill>
        <p:spPr>
          <a:xfrm>
            <a:off x="693421" y="1757247"/>
            <a:ext cx="2171888" cy="4016088"/>
          </a:xfrm>
          <a:prstGeom prst="rect">
            <a:avLst/>
          </a:prstGeom>
        </p:spPr>
      </p:pic>
      <p:pic>
        <p:nvPicPr>
          <p:cNvPr id="32" name="Picture 31">
            <a:extLst>
              <a:ext uri="{FF2B5EF4-FFF2-40B4-BE49-F238E27FC236}">
                <a16:creationId xmlns:a16="http://schemas.microsoft.com/office/drawing/2014/main" id="{C4ED5970-0795-186B-1BA4-69C568D1F05C}"/>
              </a:ext>
            </a:extLst>
          </p:cNvPr>
          <p:cNvPicPr>
            <a:picLocks noChangeAspect="1"/>
          </p:cNvPicPr>
          <p:nvPr/>
        </p:nvPicPr>
        <p:blipFill>
          <a:blip r:embed="rId5"/>
          <a:stretch>
            <a:fillRect/>
          </a:stretch>
        </p:blipFill>
        <p:spPr>
          <a:xfrm>
            <a:off x="9682272" y="1223507"/>
            <a:ext cx="2044126" cy="1865209"/>
          </a:xfrm>
          <a:prstGeom prst="rect">
            <a:avLst/>
          </a:prstGeom>
        </p:spPr>
      </p:pic>
      <p:pic>
        <p:nvPicPr>
          <p:cNvPr id="27" name="Picture 26">
            <a:extLst>
              <a:ext uri="{FF2B5EF4-FFF2-40B4-BE49-F238E27FC236}">
                <a16:creationId xmlns:a16="http://schemas.microsoft.com/office/drawing/2014/main" id="{32042EEA-0300-9932-09AB-683269694DF4}"/>
              </a:ext>
            </a:extLst>
          </p:cNvPr>
          <p:cNvPicPr>
            <a:picLocks noChangeAspect="1"/>
          </p:cNvPicPr>
          <p:nvPr/>
        </p:nvPicPr>
        <p:blipFill>
          <a:blip r:embed="rId6"/>
          <a:stretch>
            <a:fillRect/>
          </a:stretch>
        </p:blipFill>
        <p:spPr>
          <a:xfrm>
            <a:off x="9713198" y="3765292"/>
            <a:ext cx="1982274" cy="1991558"/>
          </a:xfrm>
          <a:prstGeom prst="rect">
            <a:avLst/>
          </a:prstGeom>
        </p:spPr>
      </p:pic>
      <p:sp>
        <p:nvSpPr>
          <p:cNvPr id="33" name="TextBox 32">
            <a:extLst>
              <a:ext uri="{FF2B5EF4-FFF2-40B4-BE49-F238E27FC236}">
                <a16:creationId xmlns:a16="http://schemas.microsoft.com/office/drawing/2014/main" id="{CC3AC41B-84DD-BEF4-5B78-14841CF44154}"/>
              </a:ext>
            </a:extLst>
          </p:cNvPr>
          <p:cNvSpPr txBox="1"/>
          <p:nvPr/>
        </p:nvSpPr>
        <p:spPr>
          <a:xfrm>
            <a:off x="584993" y="5751995"/>
            <a:ext cx="1194372"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Sloped Track</a:t>
            </a:r>
          </a:p>
        </p:txBody>
      </p:sp>
      <p:sp>
        <p:nvSpPr>
          <p:cNvPr id="34" name="TextBox 33">
            <a:extLst>
              <a:ext uri="{FF2B5EF4-FFF2-40B4-BE49-F238E27FC236}">
                <a16:creationId xmlns:a16="http://schemas.microsoft.com/office/drawing/2014/main" id="{D88B5902-64BF-D0F6-76C6-6E2C713903F6}"/>
              </a:ext>
            </a:extLst>
          </p:cNvPr>
          <p:cNvSpPr txBox="1"/>
          <p:nvPr/>
        </p:nvSpPr>
        <p:spPr>
          <a:xfrm>
            <a:off x="3383032" y="4834559"/>
            <a:ext cx="1315724"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Straight Track</a:t>
            </a:r>
          </a:p>
        </p:txBody>
      </p:sp>
      <p:sp>
        <p:nvSpPr>
          <p:cNvPr id="35" name="TextBox 34">
            <a:extLst>
              <a:ext uri="{FF2B5EF4-FFF2-40B4-BE49-F238E27FC236}">
                <a16:creationId xmlns:a16="http://schemas.microsoft.com/office/drawing/2014/main" id="{76B7C74E-A6AD-2413-E249-04FA8CF1537A}"/>
              </a:ext>
            </a:extLst>
          </p:cNvPr>
          <p:cNvSpPr txBox="1"/>
          <p:nvPr/>
        </p:nvSpPr>
        <p:spPr>
          <a:xfrm>
            <a:off x="7777195" y="4834559"/>
            <a:ext cx="1219321"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Curved Track</a:t>
            </a:r>
          </a:p>
        </p:txBody>
      </p:sp>
      <p:sp>
        <p:nvSpPr>
          <p:cNvPr id="36" name="TextBox 35">
            <a:extLst>
              <a:ext uri="{FF2B5EF4-FFF2-40B4-BE49-F238E27FC236}">
                <a16:creationId xmlns:a16="http://schemas.microsoft.com/office/drawing/2014/main" id="{C420C569-9402-96B7-9DD0-257F20C9FD77}"/>
              </a:ext>
            </a:extLst>
          </p:cNvPr>
          <p:cNvSpPr txBox="1"/>
          <p:nvPr/>
        </p:nvSpPr>
        <p:spPr>
          <a:xfrm>
            <a:off x="6107380" y="3786594"/>
            <a:ext cx="1085693"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Strut</a:t>
            </a:r>
          </a:p>
        </p:txBody>
      </p:sp>
      <p:sp>
        <p:nvSpPr>
          <p:cNvPr id="37" name="TextBox 36">
            <a:extLst>
              <a:ext uri="{FF2B5EF4-FFF2-40B4-BE49-F238E27FC236}">
                <a16:creationId xmlns:a16="http://schemas.microsoft.com/office/drawing/2014/main" id="{2DA7481B-D15E-163D-0C77-9FA80C99178D}"/>
              </a:ext>
            </a:extLst>
          </p:cNvPr>
          <p:cNvSpPr txBox="1"/>
          <p:nvPr/>
        </p:nvSpPr>
        <p:spPr>
          <a:xfrm>
            <a:off x="9890894" y="3092708"/>
            <a:ext cx="1750375"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Straight Connector</a:t>
            </a:r>
          </a:p>
        </p:txBody>
      </p:sp>
      <p:sp>
        <p:nvSpPr>
          <p:cNvPr id="38" name="TextBox 37">
            <a:extLst>
              <a:ext uri="{FF2B5EF4-FFF2-40B4-BE49-F238E27FC236}">
                <a16:creationId xmlns:a16="http://schemas.microsoft.com/office/drawing/2014/main" id="{12AF737B-B3BD-3B9B-5C64-B7E2DE4D8E70}"/>
              </a:ext>
            </a:extLst>
          </p:cNvPr>
          <p:cNvSpPr txBox="1"/>
          <p:nvPr/>
        </p:nvSpPr>
        <p:spPr>
          <a:xfrm>
            <a:off x="9945094" y="5760842"/>
            <a:ext cx="1641973"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Curved Connector</a:t>
            </a:r>
          </a:p>
        </p:txBody>
      </p:sp>
    </p:spTree>
    <p:extLst>
      <p:ext uri="{BB962C8B-B14F-4D97-AF65-F5344CB8AC3E}">
        <p14:creationId xmlns:p14="http://schemas.microsoft.com/office/powerpoint/2010/main" val="1895802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6E13DE2-9306-31EB-7130-6222C1FB70BE}"/>
              </a:ext>
            </a:extLst>
          </p:cNvPr>
          <p:cNvPicPr>
            <a:picLocks noChangeAspect="1"/>
          </p:cNvPicPr>
          <p:nvPr/>
        </p:nvPicPr>
        <p:blipFill>
          <a:blip r:embed="rId3"/>
          <a:srcRect t="1" b="1053"/>
          <a:stretch/>
        </p:blipFill>
        <p:spPr>
          <a:xfrm>
            <a:off x="7333062" y="1428422"/>
            <a:ext cx="2119538" cy="2366918"/>
          </a:xfrm>
          <a:prstGeom prst="rect">
            <a:avLst/>
          </a:prstGeom>
        </p:spPr>
      </p:pic>
      <p:sp>
        <p:nvSpPr>
          <p:cNvPr id="10" name="Content Placeholder 3">
            <a:extLst>
              <a:ext uri="{FF2B5EF4-FFF2-40B4-BE49-F238E27FC236}">
                <a16:creationId xmlns:a16="http://schemas.microsoft.com/office/drawing/2014/main" id="{03BDF063-885B-4EC0-86A2-3DB4AD17CD6B}"/>
              </a:ext>
            </a:extLst>
          </p:cNvPr>
          <p:cNvSpPr txBox="1">
            <a:spLocks/>
          </p:cNvSpPr>
          <p:nvPr/>
        </p:nvSpPr>
        <p:spPr>
          <a:xfrm>
            <a:off x="457200" y="914400"/>
            <a:ext cx="3927114" cy="4854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600" b="1" cap="all" dirty="0">
                <a:solidFill>
                  <a:srgbClr val="D9291C"/>
                </a:solidFill>
                <a:latin typeface="3ds" panose="02000503020000020004" pitchFamily="50" charset="0"/>
              </a:rPr>
              <a:t>Marble Run Components</a:t>
            </a:r>
          </a:p>
          <a:p>
            <a:endParaRPr lang="en-US" sz="1400" dirty="0"/>
          </a:p>
        </p:txBody>
      </p:sp>
      <p:pic>
        <p:nvPicPr>
          <p:cNvPr id="33" name="Picture 32">
            <a:extLst>
              <a:ext uri="{FF2B5EF4-FFF2-40B4-BE49-F238E27FC236}">
                <a16:creationId xmlns:a16="http://schemas.microsoft.com/office/drawing/2014/main" id="{0906D9BF-5F05-68F7-B179-87D60B08E50A}"/>
              </a:ext>
            </a:extLst>
          </p:cNvPr>
          <p:cNvPicPr>
            <a:picLocks noChangeAspect="1"/>
          </p:cNvPicPr>
          <p:nvPr/>
        </p:nvPicPr>
        <p:blipFill>
          <a:blip r:embed="rId4"/>
          <a:srcRect l="11625" t="16800" r="11198" b="8461"/>
          <a:stretch/>
        </p:blipFill>
        <p:spPr>
          <a:xfrm>
            <a:off x="578105" y="4345857"/>
            <a:ext cx="2565609" cy="1439781"/>
          </a:xfrm>
          <a:prstGeom prst="rect">
            <a:avLst/>
          </a:prstGeom>
        </p:spPr>
      </p:pic>
      <p:pic>
        <p:nvPicPr>
          <p:cNvPr id="39" name="Picture 38">
            <a:extLst>
              <a:ext uri="{FF2B5EF4-FFF2-40B4-BE49-F238E27FC236}">
                <a16:creationId xmlns:a16="http://schemas.microsoft.com/office/drawing/2014/main" id="{182095CF-72C9-25D6-72B1-AD907D010F1A}"/>
              </a:ext>
            </a:extLst>
          </p:cNvPr>
          <p:cNvPicPr>
            <a:picLocks noChangeAspect="1"/>
          </p:cNvPicPr>
          <p:nvPr/>
        </p:nvPicPr>
        <p:blipFill>
          <a:blip r:embed="rId5"/>
          <a:stretch>
            <a:fillRect/>
          </a:stretch>
        </p:blipFill>
        <p:spPr>
          <a:xfrm>
            <a:off x="3181739" y="1174638"/>
            <a:ext cx="2028054" cy="2620702"/>
          </a:xfrm>
          <a:prstGeom prst="rect">
            <a:avLst/>
          </a:prstGeom>
        </p:spPr>
      </p:pic>
      <p:pic>
        <p:nvPicPr>
          <p:cNvPr id="41" name="Picture 40">
            <a:extLst>
              <a:ext uri="{FF2B5EF4-FFF2-40B4-BE49-F238E27FC236}">
                <a16:creationId xmlns:a16="http://schemas.microsoft.com/office/drawing/2014/main" id="{C9BBD2CC-BE3C-7670-36A1-1143D3B5FA0C}"/>
              </a:ext>
            </a:extLst>
          </p:cNvPr>
          <p:cNvPicPr>
            <a:picLocks noChangeAspect="1"/>
          </p:cNvPicPr>
          <p:nvPr/>
        </p:nvPicPr>
        <p:blipFill>
          <a:blip r:embed="rId6"/>
          <a:stretch>
            <a:fillRect/>
          </a:stretch>
        </p:blipFill>
        <p:spPr>
          <a:xfrm>
            <a:off x="5358845" y="3905765"/>
            <a:ext cx="2019959" cy="1879873"/>
          </a:xfrm>
          <a:prstGeom prst="rect">
            <a:avLst/>
          </a:prstGeom>
        </p:spPr>
      </p:pic>
      <p:pic>
        <p:nvPicPr>
          <p:cNvPr id="47" name="Picture 46">
            <a:extLst>
              <a:ext uri="{FF2B5EF4-FFF2-40B4-BE49-F238E27FC236}">
                <a16:creationId xmlns:a16="http://schemas.microsoft.com/office/drawing/2014/main" id="{CB12590F-871F-410A-6842-BCA271071275}"/>
              </a:ext>
            </a:extLst>
          </p:cNvPr>
          <p:cNvPicPr>
            <a:picLocks noChangeAspect="1"/>
          </p:cNvPicPr>
          <p:nvPr/>
        </p:nvPicPr>
        <p:blipFill>
          <a:blip r:embed="rId7"/>
          <a:stretch>
            <a:fillRect/>
          </a:stretch>
        </p:blipFill>
        <p:spPr>
          <a:xfrm>
            <a:off x="9593936" y="3766768"/>
            <a:ext cx="2019959" cy="2019959"/>
          </a:xfrm>
          <a:prstGeom prst="rect">
            <a:avLst/>
          </a:prstGeom>
        </p:spPr>
      </p:pic>
      <p:sp>
        <p:nvSpPr>
          <p:cNvPr id="49" name="TextBox 48">
            <a:extLst>
              <a:ext uri="{FF2B5EF4-FFF2-40B4-BE49-F238E27FC236}">
                <a16:creationId xmlns:a16="http://schemas.microsoft.com/office/drawing/2014/main" id="{A04387C4-5021-9E04-AD9D-2E981E412876}"/>
              </a:ext>
            </a:extLst>
          </p:cNvPr>
          <p:cNvSpPr txBox="1"/>
          <p:nvPr/>
        </p:nvSpPr>
        <p:spPr>
          <a:xfrm>
            <a:off x="3355108" y="3807445"/>
            <a:ext cx="1681316"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Support</a:t>
            </a:r>
          </a:p>
        </p:txBody>
      </p:sp>
      <p:sp>
        <p:nvSpPr>
          <p:cNvPr id="50" name="TextBox 49">
            <a:extLst>
              <a:ext uri="{FF2B5EF4-FFF2-40B4-BE49-F238E27FC236}">
                <a16:creationId xmlns:a16="http://schemas.microsoft.com/office/drawing/2014/main" id="{B07F9A2F-345B-FC5E-070E-40707D5FFAEB}"/>
              </a:ext>
            </a:extLst>
          </p:cNvPr>
          <p:cNvSpPr txBox="1"/>
          <p:nvPr/>
        </p:nvSpPr>
        <p:spPr>
          <a:xfrm>
            <a:off x="1020251" y="5809572"/>
            <a:ext cx="1681316"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Base Plate</a:t>
            </a:r>
          </a:p>
        </p:txBody>
      </p:sp>
      <p:sp>
        <p:nvSpPr>
          <p:cNvPr id="51" name="TextBox 50">
            <a:extLst>
              <a:ext uri="{FF2B5EF4-FFF2-40B4-BE49-F238E27FC236}">
                <a16:creationId xmlns:a16="http://schemas.microsoft.com/office/drawing/2014/main" id="{C85D821E-D5B4-282A-2188-B7D02C78F9DB}"/>
              </a:ext>
            </a:extLst>
          </p:cNvPr>
          <p:cNvSpPr txBox="1"/>
          <p:nvPr/>
        </p:nvSpPr>
        <p:spPr>
          <a:xfrm>
            <a:off x="5528166" y="5809572"/>
            <a:ext cx="1681316"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Half Support</a:t>
            </a:r>
          </a:p>
        </p:txBody>
      </p:sp>
      <p:sp>
        <p:nvSpPr>
          <p:cNvPr id="52" name="TextBox 51">
            <a:extLst>
              <a:ext uri="{FF2B5EF4-FFF2-40B4-BE49-F238E27FC236}">
                <a16:creationId xmlns:a16="http://schemas.microsoft.com/office/drawing/2014/main" id="{4ACBD5EF-10B2-2900-4260-E4BF007D3B1F}"/>
              </a:ext>
            </a:extLst>
          </p:cNvPr>
          <p:cNvSpPr txBox="1"/>
          <p:nvPr/>
        </p:nvSpPr>
        <p:spPr>
          <a:xfrm>
            <a:off x="7552173" y="3795340"/>
            <a:ext cx="1681316"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Start Basket</a:t>
            </a:r>
          </a:p>
        </p:txBody>
      </p:sp>
      <p:sp>
        <p:nvSpPr>
          <p:cNvPr id="53" name="TextBox 52">
            <a:extLst>
              <a:ext uri="{FF2B5EF4-FFF2-40B4-BE49-F238E27FC236}">
                <a16:creationId xmlns:a16="http://schemas.microsoft.com/office/drawing/2014/main" id="{05341EE1-3E25-010C-2720-8B700BFCDCDB}"/>
              </a:ext>
            </a:extLst>
          </p:cNvPr>
          <p:cNvSpPr txBox="1"/>
          <p:nvPr/>
        </p:nvSpPr>
        <p:spPr>
          <a:xfrm>
            <a:off x="9763257" y="5809572"/>
            <a:ext cx="1681316"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End Basket</a:t>
            </a:r>
          </a:p>
        </p:txBody>
      </p:sp>
    </p:spTree>
    <p:extLst>
      <p:ext uri="{BB962C8B-B14F-4D97-AF65-F5344CB8AC3E}">
        <p14:creationId xmlns:p14="http://schemas.microsoft.com/office/powerpoint/2010/main" val="1789883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6133253"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STRAIGHT TRACK</a:t>
            </a:r>
            <a:endParaRPr lang="en-US" sz="2400" b="1" dirty="0"/>
          </a:p>
        </p:txBody>
      </p:sp>
      <p:sp>
        <p:nvSpPr>
          <p:cNvPr id="4" name="TextBox 3"/>
          <p:cNvSpPr txBox="1"/>
          <p:nvPr/>
        </p:nvSpPr>
        <p:spPr>
          <a:xfrm>
            <a:off x="914399" y="1828800"/>
            <a:ext cx="4778479" cy="3539430"/>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Guides forward marble movement.</a:t>
            </a:r>
          </a:p>
          <a:p>
            <a:pPr marL="285750" indent="-285750">
              <a:buFont typeface="Arial" panose="020B0604020202020204" pitchFamily="34" charset="0"/>
              <a:buChar char="•"/>
            </a:pPr>
            <a:r>
              <a:rPr lang="en-US" sz="1600" dirty="0">
                <a:latin typeface="3ds" panose="02000503020000020004" pitchFamily="50" charset="0"/>
              </a:rPr>
              <a:t>Marble rolls smoothly and stays on track.</a:t>
            </a:r>
          </a:p>
          <a:p>
            <a:pPr marL="285750" indent="-285750" algn="l">
              <a:buFont typeface="Arial" panose="020B0604020202020204" pitchFamily="34" charset="0"/>
              <a:buChar char="•"/>
            </a:pPr>
            <a:r>
              <a:rPr lang="en-US" sz="1600" dirty="0">
                <a:latin typeface="3ds" panose="02000503020000020004" pitchFamily="50" charset="0"/>
              </a:rPr>
              <a:t>Can easily and securely attach and detach from connectors.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Follows modular design principles for easier testing and to reduce material waste when reprinting.</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p>
          <a:p>
            <a:endParaRPr lang="en-US" sz="1600" dirty="0">
              <a:latin typeface="3ds" panose="02000503020000020004" pitchFamily="50" charset="0"/>
            </a:endParaRPr>
          </a:p>
        </p:txBody>
      </p:sp>
      <p:pic>
        <p:nvPicPr>
          <p:cNvPr id="2" name="Picture 1">
            <a:extLst>
              <a:ext uri="{FF2B5EF4-FFF2-40B4-BE49-F238E27FC236}">
                <a16:creationId xmlns:a16="http://schemas.microsoft.com/office/drawing/2014/main" id="{ABE2A6AD-00AF-0F9E-0AF2-2031FA6079F0}"/>
              </a:ext>
            </a:extLst>
          </p:cNvPr>
          <p:cNvPicPr>
            <a:picLocks noChangeAspect="1"/>
          </p:cNvPicPr>
          <p:nvPr/>
        </p:nvPicPr>
        <p:blipFill>
          <a:blip r:embed="rId2"/>
          <a:stretch>
            <a:fillRect/>
          </a:stretch>
        </p:blipFill>
        <p:spPr>
          <a:xfrm>
            <a:off x="7065025" y="1606189"/>
            <a:ext cx="3897943" cy="3645622"/>
          </a:xfrm>
          <a:prstGeom prst="rect">
            <a:avLst/>
          </a:prstGeom>
        </p:spPr>
      </p:pic>
    </p:spTree>
    <p:extLst>
      <p:ext uri="{BB962C8B-B14F-4D97-AF65-F5344CB8AC3E}">
        <p14:creationId xmlns:p14="http://schemas.microsoft.com/office/powerpoint/2010/main" val="298398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4793225"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SLOPED TRACK</a:t>
            </a:r>
            <a:endParaRPr lang="en-US" sz="2000" b="1" dirty="0"/>
          </a:p>
        </p:txBody>
      </p:sp>
      <p:sp>
        <p:nvSpPr>
          <p:cNvPr id="4" name="TextBox 3"/>
          <p:cNvSpPr txBox="1"/>
          <p:nvPr/>
        </p:nvSpPr>
        <p:spPr>
          <a:xfrm>
            <a:off x="914400" y="1828800"/>
            <a:ext cx="4778478" cy="3785652"/>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Guides vertical marble movement</a:t>
            </a:r>
          </a:p>
          <a:p>
            <a:pPr marL="285750" indent="-285750">
              <a:buFont typeface="Arial" panose="020B0604020202020204" pitchFamily="34" charset="0"/>
              <a:buChar char="•"/>
            </a:pPr>
            <a:r>
              <a:rPr lang="en-US" sz="1600" dirty="0">
                <a:latin typeface="3ds" panose="02000503020000020004" pitchFamily="50" charset="0"/>
              </a:rPr>
              <a:t>Marble rolls smoothly and stays on track. </a:t>
            </a:r>
          </a:p>
          <a:p>
            <a:pPr marL="285750" indent="-285750">
              <a:buFont typeface="Arial" panose="020B0604020202020204" pitchFamily="34" charset="0"/>
              <a:buChar char="•"/>
            </a:pPr>
            <a:r>
              <a:rPr lang="en-US" sz="1600" dirty="0">
                <a:latin typeface="3ds" panose="02000503020000020004" pitchFamily="50" charset="0"/>
              </a:rPr>
              <a:t>Can easily and securely attach and detach from connectors.</a:t>
            </a:r>
          </a:p>
          <a:p>
            <a:pPr marL="285750" indent="-285750" algn="l">
              <a:buFont typeface="Arial" panose="020B0604020202020204" pitchFamily="34" charset="0"/>
              <a:buChar char="•"/>
            </a:pPr>
            <a:r>
              <a:rPr lang="en-US" sz="1600" dirty="0">
                <a:latin typeface="3ds" panose="02000503020000020004" pitchFamily="50" charset="0"/>
              </a:rPr>
              <a:t>Has an overall height equal to two stacked supports.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Follows modular design principles for easier testing and to reduce material waste when reprinting.</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p>
        </p:txBody>
      </p:sp>
      <p:pic>
        <p:nvPicPr>
          <p:cNvPr id="2" name="Picture 1">
            <a:extLst>
              <a:ext uri="{FF2B5EF4-FFF2-40B4-BE49-F238E27FC236}">
                <a16:creationId xmlns:a16="http://schemas.microsoft.com/office/drawing/2014/main" id="{B15E7741-3E35-288E-8AE2-539918C00C57}"/>
              </a:ext>
            </a:extLst>
          </p:cNvPr>
          <p:cNvPicPr>
            <a:picLocks noChangeAspect="1"/>
          </p:cNvPicPr>
          <p:nvPr/>
        </p:nvPicPr>
        <p:blipFill>
          <a:blip r:embed="rId2"/>
          <a:stretch>
            <a:fillRect/>
          </a:stretch>
        </p:blipFill>
        <p:spPr>
          <a:xfrm>
            <a:off x="7649498" y="1131382"/>
            <a:ext cx="2658831" cy="4916505"/>
          </a:xfrm>
          <a:prstGeom prst="rect">
            <a:avLst/>
          </a:prstGeom>
        </p:spPr>
      </p:pic>
    </p:spTree>
    <p:extLst>
      <p:ext uri="{BB962C8B-B14F-4D97-AF65-F5344CB8AC3E}">
        <p14:creationId xmlns:p14="http://schemas.microsoft.com/office/powerpoint/2010/main" val="4046488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DA560A-0055-B46C-E3AD-6EABCFACF166}"/>
              </a:ext>
            </a:extLst>
          </p:cNvPr>
          <p:cNvPicPr>
            <a:picLocks noChangeAspect="1"/>
          </p:cNvPicPr>
          <p:nvPr/>
        </p:nvPicPr>
        <p:blipFill>
          <a:blip r:embed="rId2">
            <a:alphaModFix/>
          </a:blip>
          <a:stretch>
            <a:fillRect/>
          </a:stretch>
        </p:blipFill>
        <p:spPr>
          <a:xfrm>
            <a:off x="6779133" y="1946709"/>
            <a:ext cx="3953460" cy="3087225"/>
          </a:xfrm>
          <a:prstGeom prst="rect">
            <a:avLst/>
          </a:prstGeom>
        </p:spPr>
      </p:pic>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1" y="914400"/>
            <a:ext cx="6582696"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CURVED TRACK</a:t>
            </a:r>
            <a:endParaRPr lang="en-US" sz="2000" b="1" dirty="0"/>
          </a:p>
        </p:txBody>
      </p:sp>
      <p:sp>
        <p:nvSpPr>
          <p:cNvPr id="4" name="TextBox 3"/>
          <p:cNvSpPr txBox="1"/>
          <p:nvPr/>
        </p:nvSpPr>
        <p:spPr>
          <a:xfrm>
            <a:off x="914399" y="1828800"/>
            <a:ext cx="4778479" cy="3539430"/>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Guides marble turning.</a:t>
            </a:r>
          </a:p>
          <a:p>
            <a:pPr marL="285750" indent="-285750">
              <a:buFont typeface="Arial" panose="020B0604020202020204" pitchFamily="34" charset="0"/>
              <a:buChar char="•"/>
            </a:pPr>
            <a:r>
              <a:rPr lang="en-US" sz="1600" dirty="0">
                <a:latin typeface="3ds" panose="02000503020000020004" pitchFamily="50" charset="0"/>
              </a:rPr>
              <a:t>Marble rolls smoothly and stays on track. </a:t>
            </a:r>
          </a:p>
          <a:p>
            <a:pPr marL="285750" indent="-285750">
              <a:buFont typeface="Arial" panose="020B0604020202020204" pitchFamily="34" charset="0"/>
              <a:buChar char="•"/>
            </a:pPr>
            <a:r>
              <a:rPr lang="en-US" sz="1600" dirty="0">
                <a:latin typeface="3ds" panose="02000503020000020004" pitchFamily="50" charset="0"/>
              </a:rPr>
              <a:t>Can easily and securely attach and detach from connectors.</a:t>
            </a:r>
          </a:p>
          <a:p>
            <a:pPr marL="285750" indent="-285750" algn="l">
              <a:buFont typeface="Arial" panose="020B0604020202020204" pitchFamily="34" charset="0"/>
              <a:buChar char="•"/>
            </a:pPr>
            <a:r>
              <a:rPr lang="en-US" sz="1600" dirty="0">
                <a:latin typeface="3ds" panose="02000503020000020004" pitchFamily="50" charset="0"/>
              </a:rPr>
              <a:t>Is supported by struts to ensure stability.</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Follows modular design principles for easier testing and reducing material waste when reprinting.</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p>
        </p:txBody>
      </p:sp>
      <p:sp>
        <p:nvSpPr>
          <p:cNvPr id="23" name="TextBox 22">
            <a:extLst>
              <a:ext uri="{FF2B5EF4-FFF2-40B4-BE49-F238E27FC236}">
                <a16:creationId xmlns:a16="http://schemas.microsoft.com/office/drawing/2014/main" id="{3EDB40AD-E490-B9CD-AD71-98D1BBB9B950}"/>
              </a:ext>
            </a:extLst>
          </p:cNvPr>
          <p:cNvSpPr txBox="1"/>
          <p:nvPr/>
        </p:nvSpPr>
        <p:spPr>
          <a:xfrm>
            <a:off x="6497050" y="3490321"/>
            <a:ext cx="1085693"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Strut</a:t>
            </a:r>
          </a:p>
        </p:txBody>
      </p:sp>
      <p:sp>
        <p:nvSpPr>
          <p:cNvPr id="24" name="TextBox 23">
            <a:extLst>
              <a:ext uri="{FF2B5EF4-FFF2-40B4-BE49-F238E27FC236}">
                <a16:creationId xmlns:a16="http://schemas.microsoft.com/office/drawing/2014/main" id="{7A6F3E16-09EB-5056-E0B2-EDD7134DB2C2}"/>
              </a:ext>
            </a:extLst>
          </p:cNvPr>
          <p:cNvSpPr txBox="1"/>
          <p:nvPr/>
        </p:nvSpPr>
        <p:spPr>
          <a:xfrm>
            <a:off x="8888241" y="5033934"/>
            <a:ext cx="1209489" cy="334296"/>
          </a:xfrm>
          <a:prstGeom prst="rect">
            <a:avLst/>
          </a:prstGeom>
        </p:spPr>
        <p:txBody>
          <a:bodyPr vert="horz" wrap="square" lIns="91440" tIns="45720" rIns="91440" bIns="45720" rtlCol="0">
            <a:noAutofit/>
          </a:bodyPr>
          <a:lstStyle/>
          <a:p>
            <a:pPr marL="0" indent="0" algn="ctr">
              <a:buNone/>
            </a:pPr>
            <a:r>
              <a:rPr lang="en-US" sz="1400" dirty="0">
                <a:effectLst/>
                <a:latin typeface="3ds" panose="02000503020000020004" pitchFamily="50" charset="0"/>
                <a:cs typeface="Segoe UI" panose="020B0502040204020203" pitchFamily="34" charset="0"/>
              </a:rPr>
              <a:t>Curved Track</a:t>
            </a:r>
          </a:p>
        </p:txBody>
      </p:sp>
    </p:spTree>
    <p:extLst>
      <p:ext uri="{BB962C8B-B14F-4D97-AF65-F5344CB8AC3E}">
        <p14:creationId xmlns:p14="http://schemas.microsoft.com/office/powerpoint/2010/main" val="14036547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SUPPORT</a:t>
            </a:r>
          </a:p>
          <a:p>
            <a:pPr marL="0" indent="0" algn="just">
              <a:buFont typeface="Arial" panose="020B0604020202020204" pitchFamily="34" charset="0"/>
              <a:buNone/>
            </a:pPr>
            <a:endParaRPr lang="en-US" sz="2000" b="1" dirty="0"/>
          </a:p>
        </p:txBody>
      </p:sp>
      <p:sp>
        <p:nvSpPr>
          <p:cNvPr id="4" name="TextBox 3"/>
          <p:cNvSpPr txBox="1"/>
          <p:nvPr/>
        </p:nvSpPr>
        <p:spPr>
          <a:xfrm>
            <a:off x="914399" y="1828800"/>
            <a:ext cx="4778479" cy="3539430"/>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Supports connector pieces.</a:t>
            </a:r>
          </a:p>
          <a:p>
            <a:pPr marL="285750" indent="-285750" algn="l">
              <a:buFont typeface="Arial" panose="020B0604020202020204" pitchFamily="34" charset="0"/>
              <a:buChar char="•"/>
            </a:pPr>
            <a:r>
              <a:rPr lang="en-US" sz="1600" dirty="0">
                <a:latin typeface="3ds" panose="02000503020000020004" pitchFamily="50" charset="0"/>
              </a:rPr>
              <a:t>Is able to stack on top of other supports.</a:t>
            </a:r>
          </a:p>
          <a:p>
            <a:pPr marL="285750" indent="-285750" algn="l">
              <a:buFont typeface="Arial" panose="020B0604020202020204" pitchFamily="34" charset="0"/>
              <a:buChar char="•"/>
            </a:pPr>
            <a:r>
              <a:rPr lang="en-US" sz="1600" dirty="0">
                <a:latin typeface="3ds" panose="02000503020000020004" pitchFamily="50" charset="0"/>
              </a:rPr>
              <a:t>Allows marbles to pass through with little to no resistance.</a:t>
            </a:r>
          </a:p>
          <a:p>
            <a:pPr marL="285750" indent="-285750">
              <a:buFont typeface="Arial" panose="020B0604020202020204" pitchFamily="34" charset="0"/>
              <a:buChar char="•"/>
            </a:pPr>
            <a:r>
              <a:rPr lang="en-US" sz="1600" dirty="0">
                <a:latin typeface="3ds" panose="02000503020000020004" pitchFamily="50" charset="0"/>
              </a:rPr>
              <a:t>Has cutouts that match track profile. </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to reduce material waste when reprinting.</a:t>
            </a:r>
          </a:p>
          <a:p>
            <a:pPr marL="285750" indent="-285750" algn="l">
              <a:buFont typeface="Arial" panose="020B0604020202020204" pitchFamily="34" charset="0"/>
              <a:buChar char="•"/>
            </a:pPr>
            <a:r>
              <a:rPr lang="en-US" sz="1600" dirty="0">
                <a:latin typeface="3ds" panose="02000503020000020004" pitchFamily="50" charset="0"/>
              </a:rPr>
              <a:t>Designed to minimize support material.</a:t>
            </a:r>
          </a:p>
          <a:p>
            <a:pPr marL="285750" indent="-285750" algn="l">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pic>
        <p:nvPicPr>
          <p:cNvPr id="2" name="Picture 1">
            <a:extLst>
              <a:ext uri="{FF2B5EF4-FFF2-40B4-BE49-F238E27FC236}">
                <a16:creationId xmlns:a16="http://schemas.microsoft.com/office/drawing/2014/main" id="{FB2F4AD5-406F-21AB-86A4-C9365A8D3B4A}"/>
              </a:ext>
            </a:extLst>
          </p:cNvPr>
          <p:cNvPicPr>
            <a:picLocks noChangeAspect="1"/>
          </p:cNvPicPr>
          <p:nvPr/>
        </p:nvPicPr>
        <p:blipFill>
          <a:blip r:embed="rId2"/>
          <a:stretch>
            <a:fillRect/>
          </a:stretch>
        </p:blipFill>
        <p:spPr>
          <a:xfrm>
            <a:off x="7393858" y="1417113"/>
            <a:ext cx="3185653" cy="4116581"/>
          </a:xfrm>
          <a:prstGeom prst="rect">
            <a:avLst/>
          </a:prstGeom>
        </p:spPr>
      </p:pic>
    </p:spTree>
    <p:extLst>
      <p:ext uri="{BB962C8B-B14F-4D97-AF65-F5344CB8AC3E}">
        <p14:creationId xmlns:p14="http://schemas.microsoft.com/office/powerpoint/2010/main" val="35052502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HALF SUPPORT</a:t>
            </a:r>
          </a:p>
          <a:p>
            <a:pPr marL="0" indent="0" algn="just">
              <a:buFont typeface="Arial" panose="020B0604020202020204" pitchFamily="34" charset="0"/>
              <a:buNone/>
            </a:pPr>
            <a:endParaRPr lang="en-US" sz="2000" b="1" dirty="0"/>
          </a:p>
        </p:txBody>
      </p:sp>
      <p:sp>
        <p:nvSpPr>
          <p:cNvPr id="4" name="TextBox 3"/>
          <p:cNvSpPr txBox="1"/>
          <p:nvPr/>
        </p:nvSpPr>
        <p:spPr>
          <a:xfrm>
            <a:off x="914399" y="1828800"/>
            <a:ext cx="4778479" cy="3046988"/>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Is able to stack on top of other supports.</a:t>
            </a:r>
          </a:p>
          <a:p>
            <a:pPr marL="285750" indent="-285750" algn="l">
              <a:buFont typeface="Arial" panose="020B0604020202020204" pitchFamily="34" charset="0"/>
              <a:buChar char="•"/>
            </a:pPr>
            <a:r>
              <a:rPr lang="en-US" sz="1600" dirty="0">
                <a:latin typeface="3ds" panose="02000503020000020004" pitchFamily="50" charset="0"/>
              </a:rPr>
              <a:t>Is half the height of typical support to increase arrangement options.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to reduce material waste when reprinting.</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p>
          <a:p>
            <a:pPr marL="285750" indent="-285750" algn="l">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pic>
        <p:nvPicPr>
          <p:cNvPr id="3" name="Picture 2">
            <a:extLst>
              <a:ext uri="{FF2B5EF4-FFF2-40B4-BE49-F238E27FC236}">
                <a16:creationId xmlns:a16="http://schemas.microsoft.com/office/drawing/2014/main" id="{72CF5A25-8E0C-8905-2767-9FE577B0BC4D}"/>
              </a:ext>
            </a:extLst>
          </p:cNvPr>
          <p:cNvPicPr>
            <a:picLocks noChangeAspect="1"/>
          </p:cNvPicPr>
          <p:nvPr/>
        </p:nvPicPr>
        <p:blipFill>
          <a:blip r:embed="rId2"/>
          <a:stretch>
            <a:fillRect/>
          </a:stretch>
        </p:blipFill>
        <p:spPr>
          <a:xfrm>
            <a:off x="7502013" y="2022271"/>
            <a:ext cx="3023114" cy="2813458"/>
          </a:xfrm>
          <a:prstGeom prst="rect">
            <a:avLst/>
          </a:prstGeom>
        </p:spPr>
      </p:pic>
    </p:spTree>
    <p:extLst>
      <p:ext uri="{BB962C8B-B14F-4D97-AF65-F5344CB8AC3E}">
        <p14:creationId xmlns:p14="http://schemas.microsoft.com/office/powerpoint/2010/main" val="3688361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828800"/>
            <a:ext cx="4778478"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lgn="l">
              <a:buFont typeface="Arial" panose="020B0604020202020204" pitchFamily="34" charset="0"/>
              <a:buChar char="•"/>
            </a:pPr>
            <a:r>
              <a:rPr lang="en-US" sz="1600" dirty="0">
                <a:latin typeface="3ds" panose="02000503020000020004" pitchFamily="50" charset="0"/>
              </a:rPr>
              <a:t>Provides a straight path between two tracks.</a:t>
            </a:r>
          </a:p>
          <a:p>
            <a:pPr marL="285750" indent="-285750">
              <a:buFont typeface="Arial" panose="020B0604020202020204" pitchFamily="34" charset="0"/>
              <a:buChar char="•"/>
            </a:pPr>
            <a:r>
              <a:rPr lang="en-US" sz="1600" dirty="0">
                <a:latin typeface="3ds" panose="02000503020000020004" pitchFamily="50" charset="0"/>
              </a:rPr>
              <a:t>Matches track profile – marble stays on track.</a:t>
            </a:r>
          </a:p>
          <a:p>
            <a:pPr marL="285750" indent="-285750">
              <a:buFont typeface="Arial" panose="020B0604020202020204" pitchFamily="34" charset="0"/>
              <a:buChar char="•"/>
            </a:pPr>
            <a:r>
              <a:rPr lang="en-US" sz="1600" dirty="0">
                <a:latin typeface="3ds" panose="02000503020000020004" pitchFamily="50" charset="0"/>
              </a:rPr>
              <a:t>Has secure connection points for tracks and struts.</a:t>
            </a:r>
          </a:p>
          <a:p>
            <a:pPr marL="285750" indent="-285750" algn="l">
              <a:buFont typeface="Arial" panose="020B0604020202020204" pitchFamily="34" charset="0"/>
              <a:buChar char="•"/>
            </a:pPr>
            <a:r>
              <a:rPr lang="en-US" sz="1600" dirty="0">
                <a:latin typeface="3ds" panose="02000503020000020004" pitchFamily="50" charset="0"/>
              </a:rPr>
              <a:t>Can stack on top of supports and allow supports to stack on top of it. </a:t>
            </a:r>
          </a:p>
          <a:p>
            <a:pPr marL="285750" indent="-285750" algn="l">
              <a:buFont typeface="Arial" panose="020B0604020202020204" pitchFamily="34" charset="0"/>
              <a:buChar char="•"/>
            </a:pPr>
            <a:r>
              <a:rPr lang="en-US" sz="1600" dirty="0">
                <a:latin typeface="3ds" panose="02000503020000020004" pitchFamily="50" charset="0"/>
              </a:rPr>
              <a:t>Same height as half supports for easy arrangement.</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reducing material waste when reprinting.</a:t>
            </a:r>
          </a:p>
          <a:p>
            <a:pPr marL="285750" indent="-285750" algn="l">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9890651"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STRAIGHT CONNECTOR</a:t>
            </a:r>
            <a:r>
              <a:rPr lang="en-US" sz="2400" b="1" dirty="0">
                <a:solidFill>
                  <a:srgbClr val="DA291C"/>
                </a:solidFill>
              </a:rPr>
              <a:t> </a:t>
            </a:r>
            <a:endParaRPr lang="en-US" sz="2400" dirty="0">
              <a:solidFill>
                <a:srgbClr val="DA291C"/>
              </a:solidFill>
            </a:endParaRPr>
          </a:p>
          <a:p>
            <a:pPr marL="0" indent="0" algn="just">
              <a:buFont typeface="Arial" panose="020B0604020202020204" pitchFamily="34" charset="0"/>
              <a:buNone/>
            </a:pPr>
            <a:endParaRPr lang="en-US" sz="2000" b="1" dirty="0"/>
          </a:p>
        </p:txBody>
      </p:sp>
      <p:pic>
        <p:nvPicPr>
          <p:cNvPr id="2" name="Picture 1">
            <a:extLst>
              <a:ext uri="{FF2B5EF4-FFF2-40B4-BE49-F238E27FC236}">
                <a16:creationId xmlns:a16="http://schemas.microsoft.com/office/drawing/2014/main" id="{2116E49D-10F5-8E96-E248-CC482640DB65}"/>
              </a:ext>
            </a:extLst>
          </p:cNvPr>
          <p:cNvPicPr>
            <a:picLocks noChangeAspect="1"/>
          </p:cNvPicPr>
          <p:nvPr/>
        </p:nvPicPr>
        <p:blipFill>
          <a:blip r:embed="rId2">
            <a:alphaModFix/>
          </a:blip>
          <a:stretch>
            <a:fillRect/>
          </a:stretch>
        </p:blipFill>
        <p:spPr>
          <a:xfrm>
            <a:off x="7388627" y="2142735"/>
            <a:ext cx="3148226" cy="2872670"/>
          </a:xfrm>
          <a:prstGeom prst="rect">
            <a:avLst/>
          </a:prstGeom>
        </p:spPr>
      </p:pic>
    </p:spTree>
    <p:extLst>
      <p:ext uri="{BB962C8B-B14F-4D97-AF65-F5344CB8AC3E}">
        <p14:creationId xmlns:p14="http://schemas.microsoft.com/office/powerpoint/2010/main" val="1811522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1"/>
            <a:ext cx="6976412"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CURVED CONNECTOR</a:t>
            </a:r>
            <a:endParaRPr lang="en-US" sz="2000" b="1" dirty="0"/>
          </a:p>
        </p:txBody>
      </p:sp>
      <p:sp>
        <p:nvSpPr>
          <p:cNvPr id="2" name="TextBox 1">
            <a:extLst>
              <a:ext uri="{FF2B5EF4-FFF2-40B4-BE49-F238E27FC236}">
                <a16:creationId xmlns:a16="http://schemas.microsoft.com/office/drawing/2014/main" id="{9321C1F0-CEA1-D8F3-328B-11CD2146D429}"/>
              </a:ext>
            </a:extLst>
          </p:cNvPr>
          <p:cNvSpPr txBox="1"/>
          <p:nvPr/>
        </p:nvSpPr>
        <p:spPr>
          <a:xfrm>
            <a:off x="914398" y="1828800"/>
            <a:ext cx="4778479" cy="4278094"/>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Provides curved path between two tracks.</a:t>
            </a:r>
          </a:p>
          <a:p>
            <a:pPr marL="285750" indent="-285750">
              <a:buFont typeface="Arial" panose="020B0604020202020204" pitchFamily="34" charset="0"/>
              <a:buChar char="•"/>
            </a:pPr>
            <a:r>
              <a:rPr lang="en-US" sz="1600" dirty="0">
                <a:latin typeface="3ds" panose="02000503020000020004" pitchFamily="50" charset="0"/>
              </a:rPr>
              <a:t>Matches track profile – marble stays on track.</a:t>
            </a:r>
          </a:p>
          <a:p>
            <a:pPr marL="285750" indent="-285750">
              <a:buFont typeface="Arial" panose="020B0604020202020204" pitchFamily="34" charset="0"/>
              <a:buChar char="•"/>
            </a:pPr>
            <a:r>
              <a:rPr lang="en-US" sz="1600" dirty="0">
                <a:latin typeface="3ds" panose="02000503020000020004" pitchFamily="50" charset="0"/>
              </a:rPr>
              <a:t>Has secure connection points for tracks and struts.</a:t>
            </a:r>
          </a:p>
          <a:p>
            <a:pPr marL="285750" indent="-285750" algn="l">
              <a:buFont typeface="Arial" panose="020B0604020202020204" pitchFamily="34" charset="0"/>
              <a:buChar char="•"/>
            </a:pPr>
            <a:r>
              <a:rPr lang="en-US" sz="1600" dirty="0">
                <a:latin typeface="3ds" panose="02000503020000020004" pitchFamily="50" charset="0"/>
              </a:rPr>
              <a:t>Can stack on top of supports and allow supports to stack on top of it. </a:t>
            </a:r>
          </a:p>
          <a:p>
            <a:pPr marL="285750" indent="-285750" algn="l">
              <a:buFont typeface="Arial" panose="020B0604020202020204" pitchFamily="34" charset="0"/>
              <a:buChar char="•"/>
            </a:pPr>
            <a:r>
              <a:rPr lang="en-US" sz="1600" dirty="0">
                <a:latin typeface="3ds" panose="02000503020000020004" pitchFamily="50" charset="0"/>
              </a:rPr>
              <a:t>Same height as half supports for easy arrangement.</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reducing material waste when reprinting.</a:t>
            </a:r>
          </a:p>
          <a:p>
            <a:pPr marL="285750" indent="-285750" algn="l">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pic>
        <p:nvPicPr>
          <p:cNvPr id="3" name="Picture 2">
            <a:extLst>
              <a:ext uri="{FF2B5EF4-FFF2-40B4-BE49-F238E27FC236}">
                <a16:creationId xmlns:a16="http://schemas.microsoft.com/office/drawing/2014/main" id="{F4DB2D98-7663-0AA7-C374-9D0DC23E403C}"/>
              </a:ext>
            </a:extLst>
          </p:cNvPr>
          <p:cNvPicPr>
            <a:picLocks noChangeAspect="1"/>
          </p:cNvPicPr>
          <p:nvPr/>
        </p:nvPicPr>
        <p:blipFill>
          <a:blip r:embed="rId2"/>
          <a:stretch>
            <a:fillRect/>
          </a:stretch>
        </p:blipFill>
        <p:spPr>
          <a:xfrm>
            <a:off x="7433612" y="1851739"/>
            <a:ext cx="3139817" cy="3154522"/>
          </a:xfrm>
          <a:prstGeom prst="rect">
            <a:avLst/>
          </a:prstGeom>
        </p:spPr>
      </p:pic>
    </p:spTree>
    <p:extLst>
      <p:ext uri="{BB962C8B-B14F-4D97-AF65-F5344CB8AC3E}">
        <p14:creationId xmlns:p14="http://schemas.microsoft.com/office/powerpoint/2010/main" val="26711528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15EC20-2235-0B2D-2ECC-AF6CBFF78681}"/>
              </a:ext>
            </a:extLst>
          </p:cNvPr>
          <p:cNvPicPr>
            <a:picLocks noChangeAspect="1"/>
          </p:cNvPicPr>
          <p:nvPr/>
        </p:nvPicPr>
        <p:blipFill>
          <a:blip r:embed="rId2"/>
          <a:srcRect t="1" b="1053"/>
          <a:stretch/>
        </p:blipFill>
        <p:spPr>
          <a:xfrm>
            <a:off x="8799458" y="914400"/>
            <a:ext cx="3000087" cy="3350238"/>
          </a:xfrm>
          <a:prstGeom prst="rect">
            <a:avLst/>
          </a:prstGeom>
        </p:spPr>
      </p:pic>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7044813"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START AND END BASKETS</a:t>
            </a:r>
            <a:endParaRPr lang="en-US" sz="2000" b="1" dirty="0"/>
          </a:p>
        </p:txBody>
      </p:sp>
      <p:sp>
        <p:nvSpPr>
          <p:cNvPr id="4" name="TextBox 3"/>
          <p:cNvSpPr txBox="1"/>
          <p:nvPr/>
        </p:nvSpPr>
        <p:spPr>
          <a:xfrm>
            <a:off x="914399" y="1828800"/>
            <a:ext cx="4778479" cy="3539430"/>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Provides controlled start/end of marble run.</a:t>
            </a:r>
          </a:p>
          <a:p>
            <a:pPr marL="285750" indent="-285750">
              <a:buFont typeface="Arial" panose="020B0604020202020204" pitchFamily="34" charset="0"/>
              <a:buChar char="•"/>
            </a:pPr>
            <a:r>
              <a:rPr lang="en-US" sz="1600" dirty="0">
                <a:latin typeface="3ds" panose="02000503020000020004" pitchFamily="50" charset="0"/>
              </a:rPr>
              <a:t>Can stack on top of supports.</a:t>
            </a:r>
          </a:p>
          <a:p>
            <a:pPr marL="285750" indent="-285750" algn="l">
              <a:buFont typeface="Arial" panose="020B0604020202020204" pitchFamily="34" charset="0"/>
              <a:buChar char="•"/>
            </a:pPr>
            <a:r>
              <a:rPr lang="en-US" sz="1600" dirty="0">
                <a:latin typeface="3ds" panose="02000503020000020004" pitchFamily="50" charset="0"/>
              </a:rPr>
              <a:t>Has secure connection points for tracks and struts.</a:t>
            </a:r>
          </a:p>
          <a:p>
            <a:pPr marL="285750" indent="-285750" algn="l">
              <a:buFont typeface="Arial" panose="020B0604020202020204" pitchFamily="34" charset="0"/>
              <a:buChar char="•"/>
            </a:pPr>
            <a:endParaRPr lang="en-US" sz="1600" dirty="0">
              <a:latin typeface="3ds" panose="02000503020000020004" pitchFamily="50" charset="0"/>
            </a:endParaRP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reducing material waste when reprinting.</a:t>
            </a:r>
          </a:p>
          <a:p>
            <a:pPr marL="285750" indent="-285750" algn="l">
              <a:buFont typeface="Arial" panose="020B0604020202020204" pitchFamily="34" charset="0"/>
              <a:buChar char="•"/>
            </a:pPr>
            <a:r>
              <a:rPr lang="en-US" sz="1600" dirty="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pic>
        <p:nvPicPr>
          <p:cNvPr id="5" name="Picture 4">
            <a:extLst>
              <a:ext uri="{FF2B5EF4-FFF2-40B4-BE49-F238E27FC236}">
                <a16:creationId xmlns:a16="http://schemas.microsoft.com/office/drawing/2014/main" id="{31666743-8C9F-7CCB-ABBC-BB7DF5E867D4}"/>
              </a:ext>
            </a:extLst>
          </p:cNvPr>
          <p:cNvPicPr>
            <a:picLocks noChangeAspect="1"/>
          </p:cNvPicPr>
          <p:nvPr/>
        </p:nvPicPr>
        <p:blipFill>
          <a:blip r:embed="rId3"/>
          <a:stretch>
            <a:fillRect/>
          </a:stretch>
        </p:blipFill>
        <p:spPr>
          <a:xfrm>
            <a:off x="5899975" y="3350342"/>
            <a:ext cx="2757132" cy="2757132"/>
          </a:xfrm>
          <a:prstGeom prst="rect">
            <a:avLst/>
          </a:prstGeom>
        </p:spPr>
      </p:pic>
    </p:spTree>
    <p:extLst>
      <p:ext uri="{BB962C8B-B14F-4D97-AF65-F5344CB8AC3E}">
        <p14:creationId xmlns:p14="http://schemas.microsoft.com/office/powerpoint/2010/main" val="1888820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11272684" cy="286386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a:solidFill>
                  <a:srgbClr val="DA291C"/>
                </a:solidFill>
              </a:rPr>
              <a:t>OBJECTIVES</a:t>
            </a:r>
          </a:p>
          <a:p>
            <a:pPr lvl="1" algn="just">
              <a:spcBef>
                <a:spcPts val="1200"/>
              </a:spcBef>
            </a:pPr>
            <a:r>
              <a:rPr lang="en-US" sz="2000" dirty="0"/>
              <a:t>Understand how gravity, potential, and kinetic energy are applied in designs involving motion.</a:t>
            </a:r>
          </a:p>
          <a:p>
            <a:pPr lvl="1" algn="just">
              <a:spcBef>
                <a:spcPts val="1200"/>
              </a:spcBef>
            </a:pPr>
            <a:r>
              <a:rPr lang="en-US" sz="2000" dirty="0"/>
              <a:t>Explore the benefits and limitations of a modular design approach.</a:t>
            </a:r>
          </a:p>
          <a:p>
            <a:pPr lvl="1" algn="just">
              <a:spcBef>
                <a:spcPts val="1200"/>
              </a:spcBef>
            </a:pPr>
            <a:r>
              <a:rPr lang="en-US" sz="2000" dirty="0"/>
              <a:t>Design with constraints by applying design intent to the project.</a:t>
            </a:r>
          </a:p>
          <a:p>
            <a:pPr lvl="1" algn="just">
              <a:spcBef>
                <a:spcPts val="1200"/>
              </a:spcBef>
            </a:pPr>
            <a:r>
              <a:rPr lang="en-US" sz="2000" dirty="0"/>
              <a:t>Explore and understand manufacturing principles.</a:t>
            </a:r>
          </a:p>
          <a:p>
            <a:pPr lvl="1" algn="just">
              <a:spcBef>
                <a:spcPts val="1200"/>
              </a:spcBef>
            </a:pPr>
            <a:r>
              <a:rPr lang="en-US" sz="2000" dirty="0"/>
              <a:t>Understand the basics of 3D printing.</a:t>
            </a:r>
            <a:endParaRPr lang="en-US" sz="2400" b="1" dirty="0">
              <a:solidFill>
                <a:srgbClr val="DA291C"/>
              </a:solidFill>
            </a:endParaRPr>
          </a:p>
        </p:txBody>
      </p:sp>
    </p:spTree>
    <p:extLst>
      <p:ext uri="{BB962C8B-B14F-4D97-AF65-F5344CB8AC3E}">
        <p14:creationId xmlns:p14="http://schemas.microsoft.com/office/powerpoint/2010/main" val="2182915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BASE</a:t>
            </a:r>
          </a:p>
          <a:p>
            <a:pPr marL="0" indent="0" algn="just">
              <a:buFont typeface="Arial" panose="020B0604020202020204" pitchFamily="34" charset="0"/>
              <a:buNone/>
            </a:pPr>
            <a:endParaRPr lang="en-US" sz="2000" b="1" dirty="0"/>
          </a:p>
        </p:txBody>
      </p:sp>
      <p:sp>
        <p:nvSpPr>
          <p:cNvPr id="4" name="TextBox 3"/>
          <p:cNvSpPr txBox="1"/>
          <p:nvPr/>
        </p:nvSpPr>
        <p:spPr>
          <a:xfrm>
            <a:off x="914399" y="1828800"/>
            <a:ext cx="4778479" cy="3293209"/>
          </a:xfrm>
          <a:prstGeom prst="rect">
            <a:avLst/>
          </a:prstGeom>
        </p:spPr>
        <p:txBody>
          <a:bodyPr vert="horz" wrap="square" lIns="91440" tIns="45720" rIns="91440" bIns="45720" rtlCol="0">
            <a:spAutoFit/>
          </a:bodyPr>
          <a:lstStyle/>
          <a:p>
            <a:pPr marL="0" indent="0" algn="l">
              <a:buNone/>
            </a:pPr>
            <a:r>
              <a:rPr lang="en-US" sz="1600" b="1" dirty="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Provides a wider base profile for added stability.</a:t>
            </a:r>
          </a:p>
          <a:p>
            <a:pPr marL="285750" indent="-285750" algn="l">
              <a:buFont typeface="Arial" panose="020B0604020202020204" pitchFamily="34" charset="0"/>
              <a:buChar char="•"/>
            </a:pPr>
            <a:r>
              <a:rPr lang="en-US" sz="1600" dirty="0">
                <a:latin typeface="3ds" panose="02000503020000020004" pitchFamily="50" charset="0"/>
              </a:rPr>
              <a:t>Allows supports, connectors, and baskets to stack on top of it.</a:t>
            </a:r>
          </a:p>
          <a:p>
            <a:pPr marL="285750" indent="-285750" algn="l">
              <a:buFont typeface="Arial" panose="020B0604020202020204" pitchFamily="34" charset="0"/>
              <a:buChar char="•"/>
            </a:pPr>
            <a:r>
              <a:rPr lang="en-US" sz="1600" dirty="0">
                <a:latin typeface="3ds" panose="02000503020000020004" pitchFamily="50" charset="0"/>
              </a:rPr>
              <a:t>Has holes for mounting (optional).</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a:latin typeface="3ds" panose="02000503020000020004" pitchFamily="50" charset="0"/>
              </a:rPr>
              <a:t>DFAM</a:t>
            </a:r>
          </a:p>
          <a:p>
            <a:pPr marL="285750" indent="-285750" algn="l">
              <a:buFont typeface="Arial" panose="020B0604020202020204" pitchFamily="34" charset="0"/>
              <a:buChar char="•"/>
            </a:pPr>
            <a:r>
              <a:rPr lang="en-US" sz="1600" dirty="0">
                <a:latin typeface="3ds" panose="02000503020000020004" pitchFamily="50" charset="0"/>
              </a:rPr>
              <a:t>Follows modular design principles for easier testing and to reduce material waste when reprinting.</a:t>
            </a:r>
          </a:p>
          <a:p>
            <a:pPr marL="285750" indent="-285750" algn="l">
              <a:buFont typeface="Arial" panose="020B0604020202020204" pitchFamily="34" charset="0"/>
              <a:buChar char="•"/>
            </a:pPr>
            <a:r>
              <a:rPr lang="en-US" sz="1600" dirty="0">
                <a:latin typeface="3ds" panose="02000503020000020004" pitchFamily="50" charset="0"/>
              </a:rPr>
              <a:t>Incorporates nesting to print several components at one time.</a:t>
            </a:r>
          </a:p>
        </p:txBody>
      </p:sp>
      <p:pic>
        <p:nvPicPr>
          <p:cNvPr id="7" name="Picture 6">
            <a:extLst>
              <a:ext uri="{FF2B5EF4-FFF2-40B4-BE49-F238E27FC236}">
                <a16:creationId xmlns:a16="http://schemas.microsoft.com/office/drawing/2014/main" id="{DC14064C-4478-F5A3-7ECC-DB1017AE6FC6}"/>
              </a:ext>
            </a:extLst>
          </p:cNvPr>
          <p:cNvPicPr>
            <a:picLocks noChangeAspect="1"/>
          </p:cNvPicPr>
          <p:nvPr/>
        </p:nvPicPr>
        <p:blipFill>
          <a:blip r:embed="rId2"/>
          <a:srcRect l="11625" t="16800" r="11198" b="8461"/>
          <a:stretch/>
        </p:blipFill>
        <p:spPr>
          <a:xfrm>
            <a:off x="6636401" y="2126714"/>
            <a:ext cx="4641200" cy="2604571"/>
          </a:xfrm>
          <a:prstGeom prst="rect">
            <a:avLst/>
          </a:prstGeom>
        </p:spPr>
      </p:pic>
    </p:spTree>
    <p:extLst>
      <p:ext uri="{BB962C8B-B14F-4D97-AF65-F5344CB8AC3E}">
        <p14:creationId xmlns:p14="http://schemas.microsoft.com/office/powerpoint/2010/main" val="1966307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6E97AA-E141-E8E5-7406-77F59840AA10}"/>
              </a:ext>
            </a:extLst>
          </p:cNvPr>
          <p:cNvPicPr>
            <a:picLocks noChangeAspect="1"/>
          </p:cNvPicPr>
          <p:nvPr/>
        </p:nvPicPr>
        <p:blipFill>
          <a:blip r:embed="rId2"/>
          <a:stretch>
            <a:fillRect/>
          </a:stretch>
        </p:blipFill>
        <p:spPr>
          <a:xfrm>
            <a:off x="8333678" y="1959571"/>
            <a:ext cx="3538282" cy="3157149"/>
          </a:xfrm>
          <a:prstGeom prst="rect">
            <a:avLst/>
          </a:prstGeom>
        </p:spPr>
      </p:pic>
      <p:sp>
        <p:nvSpPr>
          <p:cNvPr id="10" name="Content Placeholder 3">
            <a:extLst>
              <a:ext uri="{FF2B5EF4-FFF2-40B4-BE49-F238E27FC236}">
                <a16:creationId xmlns:a16="http://schemas.microsoft.com/office/drawing/2014/main" id="{03BDF063-885B-4EC0-86A2-3DB4AD17CD6B}"/>
              </a:ext>
            </a:extLst>
          </p:cNvPr>
          <p:cNvSpPr txBox="1">
            <a:spLocks/>
          </p:cNvSpPr>
          <p:nvPr/>
        </p:nvSpPr>
        <p:spPr>
          <a:xfrm>
            <a:off x="457200" y="914400"/>
            <a:ext cx="3927114" cy="4854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600" b="1" cap="all" dirty="0">
                <a:solidFill>
                  <a:srgbClr val="D9291C"/>
                </a:solidFill>
                <a:latin typeface="3ds" panose="02000503020000020004" pitchFamily="50" charset="0"/>
              </a:rPr>
              <a:t>Additional component Ideas</a:t>
            </a:r>
          </a:p>
          <a:p>
            <a:endParaRPr lang="en-US" sz="1400" dirty="0"/>
          </a:p>
        </p:txBody>
      </p:sp>
      <p:pic>
        <p:nvPicPr>
          <p:cNvPr id="3" name="Picture 2">
            <a:extLst>
              <a:ext uri="{FF2B5EF4-FFF2-40B4-BE49-F238E27FC236}">
                <a16:creationId xmlns:a16="http://schemas.microsoft.com/office/drawing/2014/main" id="{9EA01B3F-6D1D-AFD0-40D0-3882B935FD40}"/>
              </a:ext>
            </a:extLst>
          </p:cNvPr>
          <p:cNvPicPr>
            <a:picLocks noChangeAspect="1"/>
          </p:cNvPicPr>
          <p:nvPr/>
        </p:nvPicPr>
        <p:blipFill>
          <a:blip r:embed="rId3"/>
          <a:stretch>
            <a:fillRect/>
          </a:stretch>
        </p:blipFill>
        <p:spPr>
          <a:xfrm>
            <a:off x="3714604" y="2776130"/>
            <a:ext cx="4486153" cy="1524032"/>
          </a:xfrm>
          <a:prstGeom prst="rect">
            <a:avLst/>
          </a:prstGeom>
        </p:spPr>
      </p:pic>
      <p:pic>
        <p:nvPicPr>
          <p:cNvPr id="7" name="Picture 6">
            <a:extLst>
              <a:ext uri="{FF2B5EF4-FFF2-40B4-BE49-F238E27FC236}">
                <a16:creationId xmlns:a16="http://schemas.microsoft.com/office/drawing/2014/main" id="{393BA388-BB65-F581-828E-4282F3303626}"/>
              </a:ext>
            </a:extLst>
          </p:cNvPr>
          <p:cNvPicPr>
            <a:picLocks noChangeAspect="1"/>
          </p:cNvPicPr>
          <p:nvPr/>
        </p:nvPicPr>
        <p:blipFill>
          <a:blip r:embed="rId4"/>
          <a:stretch>
            <a:fillRect/>
          </a:stretch>
        </p:blipFill>
        <p:spPr>
          <a:xfrm>
            <a:off x="320040" y="1809609"/>
            <a:ext cx="3261643" cy="3238781"/>
          </a:xfrm>
          <a:prstGeom prst="rect">
            <a:avLst/>
          </a:prstGeom>
        </p:spPr>
      </p:pic>
    </p:spTree>
    <p:extLst>
      <p:ext uri="{BB962C8B-B14F-4D97-AF65-F5344CB8AC3E}">
        <p14:creationId xmlns:p14="http://schemas.microsoft.com/office/powerpoint/2010/main" val="3120844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extLst>
      <p:ext uri="{BB962C8B-B14F-4D97-AF65-F5344CB8AC3E}">
        <p14:creationId xmlns:p14="http://schemas.microsoft.com/office/powerpoint/2010/main" val="1336043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199" y="914400"/>
            <a:ext cx="7447935" cy="247914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Tolerancing</a:t>
            </a:r>
          </a:p>
          <a:p>
            <a:r>
              <a:rPr lang="en-US" sz="2000" dirty="0">
                <a:solidFill>
                  <a:srgbClr val="000000"/>
                </a:solidFill>
              </a:rPr>
              <a:t>These components are initially designed to be perfect fits in CAD, but 3D printers are not completely accurate.</a:t>
            </a:r>
          </a:p>
          <a:p>
            <a:r>
              <a:rPr lang="en-US" sz="2000" dirty="0">
                <a:solidFill>
                  <a:srgbClr val="000000"/>
                </a:solidFill>
              </a:rPr>
              <a:t>Any component interacting with another will likely need to be adjusted based on printer resolution.</a:t>
            </a:r>
          </a:p>
          <a:p>
            <a:r>
              <a:rPr lang="en-US" sz="2000" dirty="0">
                <a:solidFill>
                  <a:srgbClr val="000000"/>
                </a:solidFill>
              </a:rPr>
              <a:t>Holes and cuts are typically made larger than extrudes to account for </a:t>
            </a:r>
            <a:r>
              <a:rPr lang="en-US" sz="2000">
                <a:solidFill>
                  <a:srgbClr val="000000"/>
                </a:solidFill>
              </a:rPr>
              <a:t>these errors.</a:t>
            </a:r>
            <a:endParaRPr lang="en-US" sz="2000" dirty="0"/>
          </a:p>
        </p:txBody>
      </p:sp>
      <p:pic>
        <p:nvPicPr>
          <p:cNvPr id="3" name="Picture 2">
            <a:extLst>
              <a:ext uri="{FF2B5EF4-FFF2-40B4-BE49-F238E27FC236}">
                <a16:creationId xmlns:a16="http://schemas.microsoft.com/office/drawing/2014/main" id="{D5DB1A25-275C-4C78-5732-8A50FD7BFC8E}"/>
              </a:ext>
            </a:extLst>
          </p:cNvPr>
          <p:cNvPicPr>
            <a:picLocks noChangeAspect="1"/>
          </p:cNvPicPr>
          <p:nvPr/>
        </p:nvPicPr>
        <p:blipFill>
          <a:blip r:embed="rId2"/>
          <a:stretch>
            <a:fillRect/>
          </a:stretch>
        </p:blipFill>
        <p:spPr>
          <a:xfrm>
            <a:off x="8308258" y="914400"/>
            <a:ext cx="3262385" cy="5150264"/>
          </a:xfrm>
          <a:prstGeom prst="rect">
            <a:avLst/>
          </a:prstGeom>
        </p:spPr>
      </p:pic>
    </p:spTree>
    <p:extLst>
      <p:ext uri="{BB962C8B-B14F-4D97-AF65-F5344CB8AC3E}">
        <p14:creationId xmlns:p14="http://schemas.microsoft.com/office/powerpoint/2010/main" val="2253086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11115368" cy="220214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Tolerancing</a:t>
            </a:r>
          </a:p>
          <a:p>
            <a:r>
              <a:rPr lang="en-US" sz="2000" dirty="0">
                <a:solidFill>
                  <a:srgbClr val="000000"/>
                </a:solidFill>
              </a:rPr>
              <a:t>It is recommended that the bottom cut of each support, connector, and basket is made slightly wider than the top extrudes on connectors, supports, and bases.</a:t>
            </a:r>
          </a:p>
          <a:p>
            <a:r>
              <a:rPr lang="en-US" sz="2000" dirty="0">
                <a:solidFill>
                  <a:srgbClr val="000000"/>
                </a:solidFill>
              </a:rPr>
              <a:t>The strut may need to be designed smaller than the slot on the connectors. </a:t>
            </a:r>
          </a:p>
          <a:p>
            <a:r>
              <a:rPr lang="en-US" sz="2000" dirty="0"/>
              <a:t>The hooks and connection points for tracks are designed with extra space, but may need additional tolerancing.</a:t>
            </a:r>
          </a:p>
        </p:txBody>
      </p:sp>
      <p:pic>
        <p:nvPicPr>
          <p:cNvPr id="3" name="Picture 2">
            <a:extLst>
              <a:ext uri="{FF2B5EF4-FFF2-40B4-BE49-F238E27FC236}">
                <a16:creationId xmlns:a16="http://schemas.microsoft.com/office/drawing/2014/main" id="{D5DB1A25-275C-4C78-5732-8A50FD7BFC8E}"/>
              </a:ext>
            </a:extLst>
          </p:cNvPr>
          <p:cNvPicPr>
            <a:picLocks noChangeAspect="1"/>
          </p:cNvPicPr>
          <p:nvPr/>
        </p:nvPicPr>
        <p:blipFill>
          <a:blip r:embed="rId2"/>
          <a:stretch>
            <a:fillRect/>
          </a:stretch>
        </p:blipFill>
        <p:spPr>
          <a:xfrm>
            <a:off x="457200" y="3066401"/>
            <a:ext cx="2027584" cy="3200908"/>
          </a:xfrm>
          <a:prstGeom prst="rect">
            <a:avLst/>
          </a:prstGeom>
        </p:spPr>
      </p:pic>
      <p:pic>
        <p:nvPicPr>
          <p:cNvPr id="7" name="Picture 6">
            <a:extLst>
              <a:ext uri="{FF2B5EF4-FFF2-40B4-BE49-F238E27FC236}">
                <a16:creationId xmlns:a16="http://schemas.microsoft.com/office/drawing/2014/main" id="{2CBC7AE5-7190-E950-62BE-3B4457C15F52}"/>
              </a:ext>
            </a:extLst>
          </p:cNvPr>
          <p:cNvPicPr>
            <a:picLocks noChangeAspect="1"/>
          </p:cNvPicPr>
          <p:nvPr/>
        </p:nvPicPr>
        <p:blipFill>
          <a:blip r:embed="rId3"/>
          <a:stretch>
            <a:fillRect/>
          </a:stretch>
        </p:blipFill>
        <p:spPr>
          <a:xfrm>
            <a:off x="4050175" y="3269937"/>
            <a:ext cx="2045825" cy="2997372"/>
          </a:xfrm>
          <a:prstGeom prst="rect">
            <a:avLst/>
          </a:prstGeom>
        </p:spPr>
      </p:pic>
      <p:pic>
        <p:nvPicPr>
          <p:cNvPr id="9" name="Picture 8">
            <a:extLst>
              <a:ext uri="{FF2B5EF4-FFF2-40B4-BE49-F238E27FC236}">
                <a16:creationId xmlns:a16="http://schemas.microsoft.com/office/drawing/2014/main" id="{67EC4BD7-2A29-B829-3650-00620301DEEA}"/>
              </a:ext>
            </a:extLst>
          </p:cNvPr>
          <p:cNvPicPr>
            <a:picLocks noChangeAspect="1"/>
          </p:cNvPicPr>
          <p:nvPr/>
        </p:nvPicPr>
        <p:blipFill>
          <a:blip r:embed="rId4"/>
          <a:stretch>
            <a:fillRect/>
          </a:stretch>
        </p:blipFill>
        <p:spPr>
          <a:xfrm>
            <a:off x="7128375" y="3495327"/>
            <a:ext cx="4444193" cy="2546593"/>
          </a:xfrm>
          <a:prstGeom prst="rect">
            <a:avLst/>
          </a:prstGeom>
        </p:spPr>
      </p:pic>
    </p:spTree>
    <p:extLst>
      <p:ext uri="{BB962C8B-B14F-4D97-AF65-F5344CB8AC3E}">
        <p14:creationId xmlns:p14="http://schemas.microsoft.com/office/powerpoint/2010/main" val="24197396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679440" cy="124290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a:t>
            </a:r>
          </a:p>
          <a:p>
            <a:pPr algn="just"/>
            <a:r>
              <a:rPr lang="en-US" sz="2000" dirty="0">
                <a:solidFill>
                  <a:srgbClr val="000000"/>
                </a:solidFill>
              </a:rPr>
              <a:t>Components are Nested.</a:t>
            </a:r>
          </a:p>
          <a:p>
            <a:pPr algn="just"/>
            <a:r>
              <a:rPr lang="en-US" sz="2000" dirty="0"/>
              <a:t>Oriented for no support required.</a:t>
            </a:r>
            <a:endParaRPr lang="en-US" sz="2000" b="1" dirty="0"/>
          </a:p>
        </p:txBody>
      </p:sp>
      <p:pic>
        <p:nvPicPr>
          <p:cNvPr id="4" name="Picture 3">
            <a:extLst>
              <a:ext uri="{FF2B5EF4-FFF2-40B4-BE49-F238E27FC236}">
                <a16:creationId xmlns:a16="http://schemas.microsoft.com/office/drawing/2014/main" id="{39B7F8DE-D0A1-416C-4FE5-2F2F37361346}"/>
              </a:ext>
            </a:extLst>
          </p:cNvPr>
          <p:cNvPicPr>
            <a:picLocks noChangeAspect="1"/>
          </p:cNvPicPr>
          <p:nvPr/>
        </p:nvPicPr>
        <p:blipFill>
          <a:blip r:embed="rId2"/>
          <a:stretch>
            <a:fillRect/>
          </a:stretch>
        </p:blipFill>
        <p:spPr>
          <a:xfrm>
            <a:off x="535858" y="2271295"/>
            <a:ext cx="6635519" cy="3858455"/>
          </a:xfrm>
          <a:prstGeom prst="rect">
            <a:avLst/>
          </a:prstGeom>
        </p:spPr>
      </p:pic>
    </p:spTree>
    <p:extLst>
      <p:ext uri="{BB962C8B-B14F-4D97-AF65-F5344CB8AC3E}">
        <p14:creationId xmlns:p14="http://schemas.microsoft.com/office/powerpoint/2010/main" val="541048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9365226" cy="164814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a:solidFill>
                  <a:srgbClr val="000000"/>
                </a:solidFill>
              </a:rPr>
              <a:t>Components are Nested</a:t>
            </a:r>
          </a:p>
          <a:p>
            <a:pPr algn="just"/>
            <a:r>
              <a:rPr lang="en-US" sz="2000" dirty="0"/>
              <a:t>Support required. Use organic/tree support structures to maximize efficiency.</a:t>
            </a:r>
          </a:p>
          <a:p>
            <a:pPr algn="just"/>
            <a:r>
              <a:rPr lang="en-US" sz="2000" dirty="0"/>
              <a:t>Oriented to reduce support material and print time.</a:t>
            </a:r>
          </a:p>
        </p:txBody>
      </p:sp>
      <p:pic>
        <p:nvPicPr>
          <p:cNvPr id="3" name="Picture 2">
            <a:extLst>
              <a:ext uri="{FF2B5EF4-FFF2-40B4-BE49-F238E27FC236}">
                <a16:creationId xmlns:a16="http://schemas.microsoft.com/office/drawing/2014/main" id="{0A288534-442F-BCC9-CE14-6DFED5F63B4D}"/>
              </a:ext>
            </a:extLst>
          </p:cNvPr>
          <p:cNvPicPr>
            <a:picLocks noChangeAspect="1"/>
          </p:cNvPicPr>
          <p:nvPr/>
        </p:nvPicPr>
        <p:blipFill>
          <a:blip r:embed="rId2"/>
          <a:stretch>
            <a:fillRect/>
          </a:stretch>
        </p:blipFill>
        <p:spPr>
          <a:xfrm>
            <a:off x="535858" y="2572467"/>
            <a:ext cx="6112811" cy="3570733"/>
          </a:xfrm>
          <a:prstGeom prst="rect">
            <a:avLst/>
          </a:prstGeom>
        </p:spPr>
      </p:pic>
    </p:spTree>
    <p:extLst>
      <p:ext uri="{BB962C8B-B14F-4D97-AF65-F5344CB8AC3E}">
        <p14:creationId xmlns:p14="http://schemas.microsoft.com/office/powerpoint/2010/main" val="3716476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10918723" cy="164814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a:solidFill>
                  <a:srgbClr val="000000"/>
                </a:solidFill>
              </a:rPr>
              <a:t>Components are Nested.</a:t>
            </a:r>
          </a:p>
          <a:p>
            <a:pPr algn="just"/>
            <a:r>
              <a:rPr lang="en-US" sz="2000" dirty="0"/>
              <a:t>Support required. Use organic/tree support structures to maximize efficiency.</a:t>
            </a:r>
          </a:p>
          <a:p>
            <a:pPr algn="just"/>
            <a:r>
              <a:rPr lang="en-US" sz="2000" dirty="0"/>
              <a:t>Oriented to reduce support material and print time.</a:t>
            </a:r>
          </a:p>
        </p:txBody>
      </p:sp>
      <p:grpSp>
        <p:nvGrpSpPr>
          <p:cNvPr id="12" name="Group 11">
            <a:extLst>
              <a:ext uri="{FF2B5EF4-FFF2-40B4-BE49-F238E27FC236}">
                <a16:creationId xmlns:a16="http://schemas.microsoft.com/office/drawing/2014/main" id="{F9B9DC5C-B8CE-510C-F138-854443A60005}"/>
              </a:ext>
            </a:extLst>
          </p:cNvPr>
          <p:cNvGrpSpPr/>
          <p:nvPr/>
        </p:nvGrpSpPr>
        <p:grpSpPr>
          <a:xfrm>
            <a:off x="535858" y="2732312"/>
            <a:ext cx="11045164" cy="3251041"/>
            <a:chOff x="535859" y="2795537"/>
            <a:chExt cx="11045164" cy="3251041"/>
          </a:xfrm>
        </p:grpSpPr>
        <p:pic>
          <p:nvPicPr>
            <p:cNvPr id="2" name="Picture 1">
              <a:extLst>
                <a:ext uri="{FF2B5EF4-FFF2-40B4-BE49-F238E27FC236}">
                  <a16:creationId xmlns:a16="http://schemas.microsoft.com/office/drawing/2014/main" id="{B87F168A-B4B1-082E-0376-8D213C929808}"/>
                </a:ext>
              </a:extLst>
            </p:cNvPr>
            <p:cNvPicPr>
              <a:picLocks noChangeAspect="1"/>
            </p:cNvPicPr>
            <p:nvPr/>
          </p:nvPicPr>
          <p:blipFill>
            <a:blip r:embed="rId2"/>
            <a:stretch>
              <a:fillRect/>
            </a:stretch>
          </p:blipFill>
          <p:spPr>
            <a:xfrm>
              <a:off x="535859" y="2795537"/>
              <a:ext cx="5560141" cy="3251041"/>
            </a:xfrm>
            <a:prstGeom prst="rect">
              <a:avLst/>
            </a:prstGeom>
          </p:spPr>
        </p:pic>
        <p:pic>
          <p:nvPicPr>
            <p:cNvPr id="5" name="Picture 4">
              <a:extLst>
                <a:ext uri="{FF2B5EF4-FFF2-40B4-BE49-F238E27FC236}">
                  <a16:creationId xmlns:a16="http://schemas.microsoft.com/office/drawing/2014/main" id="{115FE699-22D3-537B-2675-FE3BDF2F21B6}"/>
                </a:ext>
              </a:extLst>
            </p:cNvPr>
            <p:cNvPicPr>
              <a:picLocks noChangeAspect="1"/>
            </p:cNvPicPr>
            <p:nvPr/>
          </p:nvPicPr>
          <p:blipFill>
            <a:blip r:embed="rId3"/>
            <a:stretch>
              <a:fillRect/>
            </a:stretch>
          </p:blipFill>
          <p:spPr>
            <a:xfrm>
              <a:off x="6096000" y="2795537"/>
              <a:ext cx="5485023" cy="3238725"/>
            </a:xfrm>
            <a:prstGeom prst="rect">
              <a:avLst/>
            </a:prstGeom>
          </p:spPr>
        </p:pic>
      </p:grpSp>
    </p:spTree>
    <p:extLst>
      <p:ext uri="{BB962C8B-B14F-4D97-AF65-F5344CB8AC3E}">
        <p14:creationId xmlns:p14="http://schemas.microsoft.com/office/powerpoint/2010/main" val="1978770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6468" y="924790"/>
            <a:ext cx="10604065" cy="4007210"/>
          </a:xfrm>
        </p:spPr>
        <p:txBody>
          <a:bodyPr/>
          <a:lstStyle/>
          <a:p>
            <a:r>
              <a:rPr lang="en-US" sz="2400" b="1" dirty="0"/>
              <a:t>PROJECT TASKS</a:t>
            </a:r>
          </a:p>
          <a:p>
            <a:pPr marL="342900" indent="-342900">
              <a:buFont typeface="+mj-lt"/>
              <a:buAutoNum type="arabicPeriod"/>
            </a:pPr>
            <a:r>
              <a:rPr lang="en-US" sz="1600" dirty="0">
                <a:solidFill>
                  <a:schemeClr val="tx1"/>
                </a:solidFill>
              </a:rPr>
              <a:t>Create the following marble run components in CAD:</a:t>
            </a:r>
            <a:endParaRPr lang="en-US" sz="1600" dirty="0"/>
          </a:p>
          <a:p>
            <a:pPr lvl="1"/>
            <a:r>
              <a:rPr lang="en-US" sz="1600" dirty="0"/>
              <a:t>Straight Track</a:t>
            </a:r>
          </a:p>
          <a:p>
            <a:pPr lvl="1"/>
            <a:r>
              <a:rPr lang="en-US" sz="1600" dirty="0"/>
              <a:t>Sloped Track</a:t>
            </a:r>
          </a:p>
          <a:p>
            <a:pPr lvl="1"/>
            <a:r>
              <a:rPr lang="en-US" sz="1600" dirty="0"/>
              <a:t>Curved Track and Struts</a:t>
            </a:r>
          </a:p>
          <a:p>
            <a:pPr lvl="1"/>
            <a:r>
              <a:rPr lang="en-US" sz="1600" dirty="0"/>
              <a:t>Support and Half Support</a:t>
            </a:r>
          </a:p>
          <a:p>
            <a:pPr lvl="1"/>
            <a:r>
              <a:rPr lang="en-US" sz="1600" dirty="0"/>
              <a:t>Straight Connector</a:t>
            </a:r>
          </a:p>
          <a:p>
            <a:pPr lvl="1"/>
            <a:r>
              <a:rPr lang="en-US" sz="1600" dirty="0"/>
              <a:t>Turn Connector</a:t>
            </a:r>
          </a:p>
          <a:p>
            <a:pPr lvl="1"/>
            <a:r>
              <a:rPr lang="en-US" sz="1600" dirty="0"/>
              <a:t>Start and End Baskets</a:t>
            </a:r>
          </a:p>
          <a:p>
            <a:pPr marL="342900" indent="-342900">
              <a:buFont typeface="+mj-lt"/>
              <a:buAutoNum type="arabicPeriod"/>
            </a:pPr>
            <a:r>
              <a:rPr lang="en-US" sz="1600" dirty="0">
                <a:solidFill>
                  <a:schemeClr val="tx1"/>
                </a:solidFill>
              </a:rPr>
              <a:t>Create an assembly of the marble run 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Assemble the marble run.</a:t>
            </a:r>
            <a:endParaRPr lang="en-US" sz="1600" dirty="0"/>
          </a:p>
        </p:txBody>
      </p:sp>
    </p:spTree>
    <p:extLst>
      <p:ext uri="{BB962C8B-B14F-4D97-AF65-F5344CB8AC3E}">
        <p14:creationId xmlns:p14="http://schemas.microsoft.com/office/powerpoint/2010/main" val="3929504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What are the pros and cons of using a modular design approach for marble run designs? </a:t>
            </a: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How can different tracks be designed to retain the marble better?</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398887"/>
            <a:ext cx="4610032" cy="954107"/>
          </a:xfrm>
          <a:prstGeom prst="rect">
            <a:avLst/>
          </a:prstGeom>
        </p:spPr>
        <p:txBody>
          <a:bodyPr vert="horz" wrap="square" lIns="91440" tIns="45720" rIns="91440" bIns="45720" rtlCol="0">
            <a:spAutoFit/>
          </a:bodyPr>
          <a:lstStyle/>
          <a:p>
            <a:r>
              <a:rPr lang="en-US" sz="2000" dirty="0">
                <a:latin typeface="3ds" panose="02000503020000020004" pitchFamily="50" charset="0"/>
              </a:rPr>
              <a:t>Consider the various types of marble runs and the modular design process.</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954107"/>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the momentum of marbles as they traverse the tracks. </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4288123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extLst>
      <p:ext uri="{BB962C8B-B14F-4D97-AF65-F5344CB8AC3E}">
        <p14:creationId xmlns:p14="http://schemas.microsoft.com/office/powerpoint/2010/main" val="1367332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solidFill>
                  <a:srgbClr val="DA291C"/>
                </a:solidFill>
              </a:rPr>
              <a:t>The template slides in the following section are provided for your convenience. We encourage you to customize this presentation for your needs.</a:t>
            </a:r>
          </a:p>
        </p:txBody>
      </p:sp>
    </p:spTree>
    <p:extLst>
      <p:ext uri="{BB962C8B-B14F-4D97-AF65-F5344CB8AC3E}">
        <p14:creationId xmlns:p14="http://schemas.microsoft.com/office/powerpoint/2010/main" val="27605299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LOREM IPSUM</a:t>
            </a:r>
          </a:p>
          <a:p>
            <a:pPr lvl="1" algn="just">
              <a:spcBef>
                <a:spcPts val="1200"/>
              </a:spcBef>
            </a:pPr>
            <a:r>
              <a:rPr lang="en-US" sz="2000" dirty="0"/>
              <a:t>XXX</a:t>
            </a:r>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2089402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TIMELINE</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a:t>XXX</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a:t>XXX</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a:t>XXX</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a:t>XXX</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a:t>XXX</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a:t>XXX</a:t>
            </a:r>
          </a:p>
        </p:txBody>
      </p:sp>
    </p:spTree>
    <p:extLst>
      <p:ext uri="{BB962C8B-B14F-4D97-AF65-F5344CB8AC3E}">
        <p14:creationId xmlns:p14="http://schemas.microsoft.com/office/powerpoint/2010/main" val="4393962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r>
              <a:rPr lang="en-US" dirty="0">
                <a:latin typeface="3DS V2" pitchFamily="2" charset="0"/>
              </a:rPr>
              <a:t> </a:t>
            </a: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a:solidFill>
                  <a:srgbClr val="DA291C"/>
                </a:solidFill>
                <a:latin typeface="3ds" panose="02000503020000020004" pitchFamily="50" charset="0"/>
              </a:rPr>
              <a:t>CLASS DISCUSSION</a:t>
            </a: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Lorem Ipsum</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Lorem Ipsum</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Lorem Ipsum</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1229015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10181303"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ABBREVIATED HISTORY OF MARBLES</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a:latin typeface="3ds" panose="02000503020000020004" pitchFamily="50" charset="0"/>
              </a:rPr>
              <a:t>The earliest marbles date back to 2500 BCE and were found in the Indus Valley Civilization (modern day Pakistan and India).</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A German glassblower invented marble scissors – a device used for easier production of glass marbles.</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6" y="1945071"/>
            <a:ext cx="253092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Marble runs gained popularity as an education tool and pastime – events were held worldwide.</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Marbles have been discovered in the remains of ancient Mesopotamian, Egyptian, Greek, and Roman civilizations.</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Glass marbles entered relatively inexpensive mass production, taking the world by storm.</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a:latin typeface="3ds" panose="02000503020000020004" pitchFamily="50" charset="0"/>
              </a:rPr>
              <a:t>Marble runs have appeal to everyone from young kids learning the basics of physics to engineers designing and fabricating complex marble runs!</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1247457" cy="430887"/>
          </a:xfrm>
          <a:prstGeom prst="rect">
            <a:avLst/>
          </a:prstGeom>
          <a:noFill/>
        </p:spPr>
        <p:txBody>
          <a:bodyPr wrap="none" rtlCol="0">
            <a:spAutoFit/>
          </a:bodyPr>
          <a:lstStyle/>
          <a:p>
            <a:r>
              <a:rPr lang="en-US" sz="2200" b="1" dirty="0"/>
              <a:t>2500 BCE</a:t>
            </a:r>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780983" cy="430887"/>
          </a:xfrm>
          <a:prstGeom prst="rect">
            <a:avLst/>
          </a:prstGeom>
          <a:noFill/>
        </p:spPr>
        <p:txBody>
          <a:bodyPr wrap="none" rtlCol="0">
            <a:spAutoFit/>
          </a:bodyPr>
          <a:lstStyle/>
          <a:p>
            <a:r>
              <a:rPr lang="en-US" sz="2200" b="1" dirty="0"/>
              <a:t>1846</a:t>
            </a:r>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885179" cy="430887"/>
          </a:xfrm>
          <a:prstGeom prst="rect">
            <a:avLst/>
          </a:prstGeom>
          <a:noFill/>
        </p:spPr>
        <p:txBody>
          <a:bodyPr wrap="none" rtlCol="0">
            <a:spAutoFit/>
          </a:bodyPr>
          <a:lstStyle/>
          <a:p>
            <a:r>
              <a:rPr lang="en-US" sz="2200" b="1" dirty="0"/>
              <a:t>1900s</a:t>
            </a:r>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1651414" cy="430887"/>
          </a:xfrm>
          <a:prstGeom prst="rect">
            <a:avLst/>
          </a:prstGeom>
          <a:noFill/>
        </p:spPr>
        <p:txBody>
          <a:bodyPr wrap="none" rtlCol="0">
            <a:spAutoFit/>
          </a:bodyPr>
          <a:lstStyle/>
          <a:p>
            <a:r>
              <a:rPr lang="en-US" sz="2200" b="1" dirty="0"/>
              <a:t>2000 – 0 BCE</a:t>
            </a:r>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885179" cy="430887"/>
          </a:xfrm>
          <a:prstGeom prst="rect">
            <a:avLst/>
          </a:prstGeom>
          <a:noFill/>
        </p:spPr>
        <p:txBody>
          <a:bodyPr wrap="none" rtlCol="0">
            <a:spAutoFit/>
          </a:bodyPr>
          <a:lstStyle/>
          <a:p>
            <a:r>
              <a:rPr lang="en-US" sz="2200" b="1" dirty="0"/>
              <a:t>1870s</a:t>
            </a:r>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853119" cy="430887"/>
          </a:xfrm>
          <a:prstGeom prst="rect">
            <a:avLst/>
          </a:prstGeom>
          <a:noFill/>
        </p:spPr>
        <p:txBody>
          <a:bodyPr wrap="none" rtlCol="0">
            <a:spAutoFit/>
          </a:bodyPr>
          <a:lstStyle/>
          <a:p>
            <a:r>
              <a:rPr lang="en-US" sz="2200" b="1" dirty="0"/>
              <a:t>Today</a:t>
            </a:r>
          </a:p>
        </p:txBody>
      </p:sp>
    </p:spTree>
    <p:extLst>
      <p:ext uri="{BB962C8B-B14F-4D97-AF65-F5344CB8AC3E}">
        <p14:creationId xmlns:p14="http://schemas.microsoft.com/office/powerpoint/2010/main" val="4246143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199" y="914400"/>
            <a:ext cx="11302181"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MARBLE RUNS</a:t>
            </a:r>
          </a:p>
          <a:p>
            <a:pPr lvl="1" algn="just">
              <a:spcBef>
                <a:spcPts val="1200"/>
              </a:spcBef>
            </a:pPr>
            <a:r>
              <a:rPr lang="en-US" sz="2000" dirty="0"/>
              <a:t>Marble runs provide infinite design possibilities and range from simplified modular toys to complex motorized marble machines.</a:t>
            </a:r>
          </a:p>
        </p:txBody>
      </p:sp>
      <p:grpSp>
        <p:nvGrpSpPr>
          <p:cNvPr id="2" name="Group 1">
            <a:extLst>
              <a:ext uri="{FF2B5EF4-FFF2-40B4-BE49-F238E27FC236}">
                <a16:creationId xmlns:a16="http://schemas.microsoft.com/office/drawing/2014/main" id="{AEA80D11-E163-944D-56B1-FEC15DA30A28}"/>
              </a:ext>
            </a:extLst>
          </p:cNvPr>
          <p:cNvGrpSpPr/>
          <p:nvPr/>
        </p:nvGrpSpPr>
        <p:grpSpPr>
          <a:xfrm>
            <a:off x="3489972" y="2222090"/>
            <a:ext cx="5236634" cy="4028825"/>
            <a:chOff x="2285999" y="2272875"/>
            <a:chExt cx="5236634" cy="4028825"/>
          </a:xfrm>
        </p:grpSpPr>
        <p:sp>
          <p:nvSpPr>
            <p:cNvPr id="3" name="TextBox 2">
              <a:extLst>
                <a:ext uri="{FF2B5EF4-FFF2-40B4-BE49-F238E27FC236}">
                  <a16:creationId xmlns:a16="http://schemas.microsoft.com/office/drawing/2014/main" id="{3785B17A-7474-87A0-9003-C04EFE9AD5E1}"/>
                </a:ext>
              </a:extLst>
            </p:cNvPr>
            <p:cNvSpPr txBox="1"/>
            <p:nvPr/>
          </p:nvSpPr>
          <p:spPr>
            <a:xfrm>
              <a:off x="2285999" y="5763091"/>
              <a:ext cx="5236633" cy="538609"/>
            </a:xfrm>
            <a:prstGeom prst="rect">
              <a:avLst/>
            </a:prstGeom>
            <a:noFill/>
          </p:spPr>
          <p:txBody>
            <a:bodyPr wrap="square">
              <a:spAutoFit/>
            </a:bodyPr>
            <a:lstStyle/>
            <a:p>
              <a:pPr algn="ctr"/>
              <a:r>
                <a:rPr lang="en-US" sz="1450" dirty="0">
                  <a:latin typeface="3ds Condensed" panose="02000503020000020004" pitchFamily="50" charset="0"/>
                </a:rPr>
                <a:t>Areklodzpl, CC BY-SA 4.0 &lt;https://creativecommons.org/licenses/by-sa/4.0&gt;, via Wikimedia Commons</a:t>
              </a:r>
            </a:p>
          </p:txBody>
        </p:sp>
        <p:pic>
          <p:nvPicPr>
            <p:cNvPr id="5" name="Picture 4" descr="A metal sculpture with balls on it&#10;&#10;AI-generated content may be incorrect.">
              <a:extLst>
                <a:ext uri="{FF2B5EF4-FFF2-40B4-BE49-F238E27FC236}">
                  <a16:creationId xmlns:a16="http://schemas.microsoft.com/office/drawing/2014/main" id="{F8B716F2-6799-71F0-A6A4-51C6B39235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272875"/>
              <a:ext cx="5236633" cy="3490216"/>
            </a:xfrm>
            <a:prstGeom prst="rect">
              <a:avLst/>
            </a:prstGeom>
          </p:spPr>
        </p:pic>
      </p:grpSp>
    </p:spTree>
    <p:extLst>
      <p:ext uri="{BB962C8B-B14F-4D97-AF65-F5344CB8AC3E}">
        <p14:creationId xmlns:p14="http://schemas.microsoft.com/office/powerpoint/2010/main" val="3015472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891596"/>
          </a:xfrm>
        </p:spPr>
        <p:txBody>
          <a:bodyPr wrap="square">
            <a:spAutoFit/>
          </a:bodyPr>
          <a:lstStyle/>
          <a:p>
            <a:r>
              <a:rPr lang="en-US" sz="1600" b="1" dirty="0">
                <a:solidFill>
                  <a:schemeClr val="tx1"/>
                </a:solidFill>
              </a:rPr>
              <a:t>Modular Design –  </a:t>
            </a:r>
            <a:r>
              <a:rPr lang="en-US" sz="1600" dirty="0">
                <a:solidFill>
                  <a:schemeClr val="tx1"/>
                </a:solidFill>
              </a:rPr>
              <a:t>A design approach where a complex system is split into smaller parts, called modules, that can be easily connected. This approach increases a product’s adaptability and decreases waste during manufacturing because modules can be easily replaced and reconfigured.</a:t>
            </a:r>
            <a:endParaRPr lang="en-US" sz="1600" b="1" dirty="0">
              <a:solidFill>
                <a:schemeClr val="tx1"/>
              </a:solidFill>
            </a:endParaRPr>
          </a:p>
          <a:p>
            <a:endParaRPr lang="en-US" sz="1400" b="1" dirty="0">
              <a:solidFill>
                <a:schemeClr val="tx1"/>
              </a:solidFill>
            </a:endParaRPr>
          </a:p>
          <a:p>
            <a:r>
              <a:rPr lang="en-US" sz="1600" b="1" dirty="0">
                <a:solidFill>
                  <a:schemeClr val="tx1"/>
                </a:solidFill>
              </a:rPr>
              <a:t>Design Intent –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p>
          <a:p>
            <a:endParaRPr lang="en-US" sz="1400" dirty="0">
              <a:solidFill>
                <a:schemeClr val="tx1"/>
              </a:solidFill>
            </a:endParaRPr>
          </a:p>
          <a:p>
            <a:r>
              <a:rPr lang="en-US" sz="1600" b="1" dirty="0">
                <a:solidFill>
                  <a:schemeClr val="tx1"/>
                </a:solidFill>
              </a:rPr>
              <a:t>Additive Manufacturing </a:t>
            </a:r>
            <a:r>
              <a:rPr lang="en-US" sz="1600" dirty="0">
                <a:solidFill>
                  <a:schemeClr val="tx1"/>
                </a:solidFill>
              </a:rPr>
              <a:t>– The construction of a 3D object by adding material layer by layer. 3D printing is an additive manufacturing process.</a:t>
            </a:r>
          </a:p>
          <a:p>
            <a:endParaRPr lang="en-US" sz="14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p>
          <a:p>
            <a:endParaRPr lang="en-US" sz="1400" b="1" dirty="0"/>
          </a:p>
          <a:p>
            <a:pPr indent="-228600"/>
            <a:r>
              <a:rPr lang="en-US" sz="1600" b="1" dirty="0">
                <a:solidFill>
                  <a:schemeClr val="tx1"/>
                </a:solidFill>
              </a:rPr>
              <a:t>Nesting – </a:t>
            </a:r>
            <a:r>
              <a:rPr lang="en-US" sz="1600" dirty="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extLst>
      <p:ext uri="{BB962C8B-B14F-4D97-AF65-F5344CB8AC3E}">
        <p14:creationId xmlns:p14="http://schemas.microsoft.com/office/powerpoint/2010/main" val="1206089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54522" y="1576981"/>
            <a:ext cx="9323334" cy="2564356"/>
          </a:xfrm>
        </p:spPr>
        <p:txBody>
          <a:bodyPr>
            <a:normAutofit/>
          </a:bodyPr>
          <a:lstStyle/>
          <a:p>
            <a:pPr marL="285750" indent="-285750">
              <a:lnSpc>
                <a:spcPct val="100000"/>
              </a:lnSpc>
              <a:spcBef>
                <a:spcPts val="600"/>
              </a:spcBef>
              <a:buFont typeface="Arial" panose="020B0604020202020204" pitchFamily="34" charset="0"/>
              <a:buChar char="•"/>
            </a:pPr>
            <a:r>
              <a:rPr lang="en-US" sz="2000" dirty="0">
                <a:solidFill>
                  <a:schemeClr val="tx1"/>
                </a:solidFill>
              </a:rPr>
              <a:t>All components are to be 3D Printed.</a:t>
            </a:r>
          </a:p>
          <a:p>
            <a:pPr marL="285750" indent="-285750">
              <a:lnSpc>
                <a:spcPct val="100000"/>
              </a:lnSpc>
              <a:spcBef>
                <a:spcPts val="600"/>
              </a:spcBef>
              <a:buFont typeface="Arial" panose="020B0604020202020204" pitchFamily="34" charset="0"/>
              <a:buChar char="•"/>
            </a:pPr>
            <a:r>
              <a:rPr lang="en-US" sz="2000" dirty="0">
                <a:solidFill>
                  <a:schemeClr val="tx1"/>
                </a:solidFill>
              </a:rPr>
              <a:t>Minimize waste during prototyping by following a modular design approach.</a:t>
            </a:r>
          </a:p>
          <a:p>
            <a:pPr marL="285750" indent="-285750">
              <a:lnSpc>
                <a:spcPct val="100000"/>
              </a:lnSpc>
              <a:spcBef>
                <a:spcPts val="600"/>
              </a:spcBef>
              <a:buFont typeface="Arial" panose="020B0604020202020204" pitchFamily="34" charset="0"/>
              <a:buChar char="•"/>
            </a:pPr>
            <a:r>
              <a:rPr lang="en-US" sz="2000" dirty="0">
                <a:solidFill>
                  <a:schemeClr val="tx1"/>
                </a:solidFill>
              </a:rPr>
              <a:t>All components should be compatible for easy re-arrangement.</a:t>
            </a:r>
          </a:p>
          <a:p>
            <a:pPr marL="285750" indent="-285750">
              <a:lnSpc>
                <a:spcPct val="100000"/>
              </a:lnSpc>
              <a:spcBef>
                <a:spcPts val="600"/>
              </a:spcBef>
              <a:buFont typeface="Arial" panose="020B0604020202020204" pitchFamily="34" charset="0"/>
              <a:buChar char="•"/>
            </a:pPr>
            <a:r>
              <a:rPr lang="en-US" sz="2000" dirty="0">
                <a:solidFill>
                  <a:schemeClr val="tx1"/>
                </a:solidFill>
              </a:rPr>
              <a:t>Snap together assembly, no Fasteners or Adhesives.</a:t>
            </a:r>
          </a:p>
        </p:txBody>
      </p:sp>
      <p:sp>
        <p:nvSpPr>
          <p:cNvPr id="3" name="TextBox 2"/>
          <p:cNvSpPr txBox="1"/>
          <p:nvPr/>
        </p:nvSpPr>
        <p:spPr>
          <a:xfrm>
            <a:off x="954523" y="4762774"/>
            <a:ext cx="4606654" cy="830997"/>
          </a:xfrm>
          <a:prstGeom prst="rect">
            <a:avLst/>
          </a:prstGeom>
        </p:spPr>
        <p:txBody>
          <a:bodyPr vert="horz" wrap="square" lIns="91440" tIns="45720" rIns="91440" bIns="45720" rtlCol="0">
            <a:spAutoFit/>
          </a:bodyPr>
          <a:lstStyle/>
          <a:p>
            <a:r>
              <a:rPr lang="en-US" sz="1600" b="1" dirty="0">
                <a:effectLst/>
                <a:latin typeface="3ds" panose="02000503020000020004" pitchFamily="50" charset="0"/>
              </a:rPr>
              <a:t>NOTE</a:t>
            </a:r>
            <a:r>
              <a:rPr lang="en-US" sz="1600" dirty="0">
                <a:effectLst/>
                <a:latin typeface="3ds" panose="02000503020000020004" pitchFamily="50" charset="0"/>
              </a:rPr>
              <a:t>: </a:t>
            </a:r>
            <a:r>
              <a:rPr lang="en-US" sz="1600" dirty="0">
                <a:latin typeface="3ds" panose="02000503020000020004" pitchFamily="50" charset="0"/>
              </a:rPr>
              <a:t>Dimensions are provided for reference only and are </a:t>
            </a:r>
            <a:r>
              <a:rPr lang="en-US" sz="1600" dirty="0">
                <a:effectLst/>
                <a:latin typeface="3ds" panose="02000503020000020004" pitchFamily="50" charset="0"/>
              </a:rPr>
              <a:t>not required to meet Design Intent. </a:t>
            </a:r>
          </a:p>
        </p:txBody>
      </p:sp>
      <p:pic>
        <p:nvPicPr>
          <p:cNvPr id="7" name="Picture 6">
            <a:extLst>
              <a:ext uri="{FF2B5EF4-FFF2-40B4-BE49-F238E27FC236}">
                <a16:creationId xmlns:a16="http://schemas.microsoft.com/office/drawing/2014/main" id="{DD5CAC1E-1CDB-AB57-1FE8-0ABEA41A51B9}"/>
              </a:ext>
            </a:extLst>
          </p:cNvPr>
          <p:cNvPicPr>
            <a:picLocks noChangeAspect="1"/>
          </p:cNvPicPr>
          <p:nvPr/>
        </p:nvPicPr>
        <p:blipFill>
          <a:blip r:embed="rId2"/>
          <a:stretch>
            <a:fillRect/>
          </a:stretch>
        </p:blipFill>
        <p:spPr>
          <a:xfrm>
            <a:off x="7251486" y="3039594"/>
            <a:ext cx="4351284" cy="3057350"/>
          </a:xfrm>
          <a:prstGeom prst="rect">
            <a:avLst/>
          </a:prstGeom>
        </p:spPr>
      </p:pic>
    </p:spTree>
    <p:extLst>
      <p:ext uri="{BB962C8B-B14F-4D97-AF65-F5344CB8AC3E}">
        <p14:creationId xmlns:p14="http://schemas.microsoft.com/office/powerpoint/2010/main" val="514212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395FAA2-2A5F-6BB9-EB11-D9808189823F}"/>
              </a:ext>
            </a:extLst>
          </p:cNvPr>
          <p:cNvPicPr>
            <a:picLocks noChangeAspect="1"/>
          </p:cNvPicPr>
          <p:nvPr/>
        </p:nvPicPr>
        <p:blipFill>
          <a:blip r:embed="rId2"/>
          <a:stretch>
            <a:fillRect/>
          </a:stretch>
        </p:blipFill>
        <p:spPr>
          <a:xfrm>
            <a:off x="4384314" y="3181705"/>
            <a:ext cx="3973302" cy="3113694"/>
          </a:xfrm>
          <a:prstGeom prst="rect">
            <a:avLst/>
          </a:prstGeom>
        </p:spPr>
      </p:pic>
      <p:sp>
        <p:nvSpPr>
          <p:cNvPr id="10" name="Content Placeholder 3">
            <a:extLst>
              <a:ext uri="{FF2B5EF4-FFF2-40B4-BE49-F238E27FC236}">
                <a16:creationId xmlns:a16="http://schemas.microsoft.com/office/drawing/2014/main" id="{03BDF063-885B-4EC0-86A2-3DB4AD17CD6B}"/>
              </a:ext>
            </a:extLst>
          </p:cNvPr>
          <p:cNvSpPr txBox="1">
            <a:spLocks/>
          </p:cNvSpPr>
          <p:nvPr/>
        </p:nvSpPr>
        <p:spPr>
          <a:xfrm>
            <a:off x="457200" y="914400"/>
            <a:ext cx="3927114" cy="4854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600" b="1" cap="all" dirty="0">
                <a:solidFill>
                  <a:srgbClr val="D9291C"/>
                </a:solidFill>
                <a:latin typeface="3ds" panose="02000503020000020004" pitchFamily="50" charset="0"/>
              </a:rPr>
              <a:t>Reconfigurable Design</a:t>
            </a:r>
          </a:p>
          <a:p>
            <a:endParaRPr lang="en-US" sz="1400" dirty="0"/>
          </a:p>
        </p:txBody>
      </p:sp>
      <p:pic>
        <p:nvPicPr>
          <p:cNvPr id="2" name="Picture 1">
            <a:extLst>
              <a:ext uri="{FF2B5EF4-FFF2-40B4-BE49-F238E27FC236}">
                <a16:creationId xmlns:a16="http://schemas.microsoft.com/office/drawing/2014/main" id="{89CEBA05-F63C-A63C-5575-B3BFBC7E4C87}"/>
              </a:ext>
            </a:extLst>
          </p:cNvPr>
          <p:cNvPicPr>
            <a:picLocks noChangeAspect="1"/>
          </p:cNvPicPr>
          <p:nvPr/>
        </p:nvPicPr>
        <p:blipFill>
          <a:blip r:embed="rId3"/>
          <a:stretch>
            <a:fillRect/>
          </a:stretch>
        </p:blipFill>
        <p:spPr>
          <a:xfrm>
            <a:off x="399271" y="1399850"/>
            <a:ext cx="3749565" cy="2448093"/>
          </a:xfrm>
          <a:prstGeom prst="rect">
            <a:avLst/>
          </a:prstGeom>
        </p:spPr>
      </p:pic>
      <p:pic>
        <p:nvPicPr>
          <p:cNvPr id="3" name="Picture 2">
            <a:extLst>
              <a:ext uri="{FF2B5EF4-FFF2-40B4-BE49-F238E27FC236}">
                <a16:creationId xmlns:a16="http://schemas.microsoft.com/office/drawing/2014/main" id="{438A49C1-8607-0870-7D76-7FC22F80DF7A}"/>
              </a:ext>
            </a:extLst>
          </p:cNvPr>
          <p:cNvPicPr>
            <a:picLocks noChangeAspect="1"/>
          </p:cNvPicPr>
          <p:nvPr/>
        </p:nvPicPr>
        <p:blipFill>
          <a:blip r:embed="rId4"/>
          <a:stretch>
            <a:fillRect/>
          </a:stretch>
        </p:blipFill>
        <p:spPr>
          <a:xfrm flipH="1">
            <a:off x="7985234" y="1299266"/>
            <a:ext cx="3749566" cy="2993426"/>
          </a:xfrm>
          <a:prstGeom prst="rect">
            <a:avLst/>
          </a:prstGeom>
        </p:spPr>
      </p:pic>
      <p:sp>
        <p:nvSpPr>
          <p:cNvPr id="5" name="Arc 4">
            <a:extLst>
              <a:ext uri="{FF2B5EF4-FFF2-40B4-BE49-F238E27FC236}">
                <a16:creationId xmlns:a16="http://schemas.microsoft.com/office/drawing/2014/main" id="{A15B5188-99F0-2AB0-25A4-5381C54001A1}"/>
              </a:ext>
            </a:extLst>
          </p:cNvPr>
          <p:cNvSpPr/>
          <p:nvPr/>
        </p:nvSpPr>
        <p:spPr>
          <a:xfrm>
            <a:off x="772168" y="1626254"/>
            <a:ext cx="10058400" cy="4114800"/>
          </a:xfrm>
          <a:prstGeom prst="arc">
            <a:avLst>
              <a:gd name="adj1" fmla="val 13401935"/>
              <a:gd name="adj2" fmla="val 19449352"/>
            </a:avLst>
          </a:prstGeom>
          <a:ln w="50800">
            <a:solidFill>
              <a:schemeClr val="tx1">
                <a:lumMod val="85000"/>
                <a:lumOff val="1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a:extLst>
              <a:ext uri="{FF2B5EF4-FFF2-40B4-BE49-F238E27FC236}">
                <a16:creationId xmlns:a16="http://schemas.microsoft.com/office/drawing/2014/main" id="{CE3EAA83-2B06-5928-8787-A879E5CBB4ED}"/>
              </a:ext>
            </a:extLst>
          </p:cNvPr>
          <p:cNvSpPr/>
          <p:nvPr/>
        </p:nvSpPr>
        <p:spPr>
          <a:xfrm>
            <a:off x="772168" y="1626254"/>
            <a:ext cx="10058400" cy="4114800"/>
          </a:xfrm>
          <a:prstGeom prst="arc">
            <a:avLst>
              <a:gd name="adj1" fmla="val 273158"/>
              <a:gd name="adj2" fmla="val 2502278"/>
            </a:avLst>
          </a:prstGeom>
          <a:ln w="50800">
            <a:solidFill>
              <a:schemeClr val="tx1">
                <a:lumMod val="85000"/>
                <a:lumOff val="1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a:extLst>
              <a:ext uri="{FF2B5EF4-FFF2-40B4-BE49-F238E27FC236}">
                <a16:creationId xmlns:a16="http://schemas.microsoft.com/office/drawing/2014/main" id="{9105A861-8225-FBF0-366F-4114EA12CF21}"/>
              </a:ext>
            </a:extLst>
          </p:cNvPr>
          <p:cNvSpPr/>
          <p:nvPr/>
        </p:nvSpPr>
        <p:spPr>
          <a:xfrm>
            <a:off x="772168" y="1626254"/>
            <a:ext cx="10058400" cy="4114800"/>
          </a:xfrm>
          <a:prstGeom prst="arc">
            <a:avLst>
              <a:gd name="adj1" fmla="val 7628672"/>
              <a:gd name="adj2" fmla="val 11055672"/>
            </a:avLst>
          </a:prstGeom>
          <a:ln w="50800">
            <a:solidFill>
              <a:schemeClr val="tx1">
                <a:lumMod val="85000"/>
                <a:lumOff val="1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884747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extLst>
      <p:ext uri="{BB962C8B-B14F-4D97-AF65-F5344CB8AC3E}">
        <p14:creationId xmlns:p14="http://schemas.microsoft.com/office/powerpoint/2010/main" val="711245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23209</TotalTime>
  <Words>1548</Words>
  <Application>Microsoft Office PowerPoint</Application>
  <PresentationFormat>Widescreen</PresentationFormat>
  <Paragraphs>235</Paragraphs>
  <Slides>33</Slides>
  <Notes>2</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3ds</vt:lpstr>
      <vt:lpstr>3ds Condensed</vt:lpstr>
      <vt:lpstr>3ds Light</vt:lpstr>
      <vt:lpstr>3DS V2</vt:lpstr>
      <vt:lpstr>3DS V2 Light Condensed</vt:lpstr>
      <vt:lpstr>Arial</vt:lpstr>
      <vt:lpstr>Calibri</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MarbleRun-Presentation-ENG</dc:title>
  <dc:creator>David Brown</dc:creator>
  <cp:lastModifiedBy>MURPHY Sofia (INTERN)</cp:lastModifiedBy>
  <cp:revision>294</cp:revision>
  <dcterms:created xsi:type="dcterms:W3CDTF">2024-08-16T20:07:52Z</dcterms:created>
  <dcterms:modified xsi:type="dcterms:W3CDTF">2025-08-11T17:08:37Z</dcterms:modified>
</cp:coreProperties>
</file>